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wmf" ContentType="image/x-w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tiff" ContentType="image/tif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2" r:id="rId2"/>
    <p:sldId id="263" r:id="rId3"/>
    <p:sldId id="264" r:id="rId4"/>
    <p:sldId id="258" r:id="rId5"/>
    <p:sldId id="259" r:id="rId6"/>
    <p:sldId id="260" r:id="rId7"/>
    <p:sldId id="261" r:id="rId8"/>
    <p:sldId id="265" r:id="rId9"/>
    <p:sldId id="266" r:id="rId10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B4D4D"/>
    <a:srgbClr val="333333"/>
    <a:srgbClr val="990000"/>
    <a:srgbClr val="A50021"/>
    <a:srgbClr val="CC3300"/>
    <a:srgbClr val="FF9900"/>
    <a:srgbClr val="800000"/>
    <a:srgbClr val="CC0000"/>
    <a:srgbClr val="FF0000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>
        <p:scale>
          <a:sx n="100" d="100"/>
          <a:sy n="100" d="100"/>
        </p:scale>
        <p:origin x="-946" y="-19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Cliquez pour modifier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11724-C720-4979-9E58-ED511351F045}" type="datetimeFigureOut">
              <a:rPr lang="fr-FR" smtClean="0"/>
              <a:pPr/>
              <a:t>02/09/2011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C7223D-15D8-46A4-B7DD-426FE4694B9C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11724-C720-4979-9E58-ED511351F045}" type="datetimeFigureOut">
              <a:rPr lang="fr-FR" smtClean="0"/>
              <a:pPr/>
              <a:t>02/09/2011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C7223D-15D8-46A4-B7DD-426FE4694B9C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11724-C720-4979-9E58-ED511351F045}" type="datetimeFigureOut">
              <a:rPr lang="fr-FR" smtClean="0"/>
              <a:pPr/>
              <a:t>02/09/2011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C7223D-15D8-46A4-B7DD-426FE4694B9C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11724-C720-4979-9E58-ED511351F045}" type="datetimeFigureOut">
              <a:rPr lang="fr-FR" smtClean="0"/>
              <a:pPr/>
              <a:t>02/09/2011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C7223D-15D8-46A4-B7DD-426FE4694B9C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11724-C720-4979-9E58-ED511351F045}" type="datetimeFigureOut">
              <a:rPr lang="fr-FR" smtClean="0"/>
              <a:pPr/>
              <a:t>02/09/2011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C7223D-15D8-46A4-B7DD-426FE4694B9C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11724-C720-4979-9E58-ED511351F045}" type="datetimeFigureOut">
              <a:rPr lang="fr-FR" smtClean="0"/>
              <a:pPr/>
              <a:t>02/09/2011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C7223D-15D8-46A4-B7DD-426FE4694B9C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11724-C720-4979-9E58-ED511351F045}" type="datetimeFigureOut">
              <a:rPr lang="fr-FR" smtClean="0"/>
              <a:pPr/>
              <a:t>02/09/2011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C7223D-15D8-46A4-B7DD-426FE4694B9C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11724-C720-4979-9E58-ED511351F045}" type="datetimeFigureOut">
              <a:rPr lang="fr-FR" smtClean="0"/>
              <a:pPr/>
              <a:t>02/09/2011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C7223D-15D8-46A4-B7DD-426FE4694B9C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11724-C720-4979-9E58-ED511351F045}" type="datetimeFigureOut">
              <a:rPr lang="fr-FR" smtClean="0"/>
              <a:pPr/>
              <a:t>02/09/2011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C7223D-15D8-46A4-B7DD-426FE4694B9C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11724-C720-4979-9E58-ED511351F045}" type="datetimeFigureOut">
              <a:rPr lang="fr-FR" smtClean="0"/>
              <a:pPr/>
              <a:t>02/09/2011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C7223D-15D8-46A4-B7DD-426FE4694B9C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11724-C720-4979-9E58-ED511351F045}" type="datetimeFigureOut">
              <a:rPr lang="fr-FR" smtClean="0"/>
              <a:pPr/>
              <a:t>02/09/2011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C7223D-15D8-46A4-B7DD-426FE4694B9C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211724-C720-4979-9E58-ED511351F045}" type="datetimeFigureOut">
              <a:rPr lang="fr-FR" smtClean="0"/>
              <a:pPr/>
              <a:t>02/09/2011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C7223D-15D8-46A4-B7DD-426FE4694B9C}" type="slidenum">
              <a:rPr lang="fr-FR" smtClean="0"/>
              <a:pPr/>
              <a:t>‹N°›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wmf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wmf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wmf"/><Relationship Id="rId3" Type="http://schemas.openxmlformats.org/officeDocument/2006/relationships/image" Target="../media/image12.png"/><Relationship Id="rId7" Type="http://schemas.openxmlformats.org/officeDocument/2006/relationships/image" Target="../media/image6.png"/><Relationship Id="rId12" Type="http://schemas.openxmlformats.org/officeDocument/2006/relationships/image" Target="../media/image14.tif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3.tiff"/><Relationship Id="rId5" Type="http://schemas.openxmlformats.org/officeDocument/2006/relationships/image" Target="../media/image4.png"/><Relationship Id="rId10" Type="http://schemas.openxmlformats.org/officeDocument/2006/relationships/image" Target="../media/image10.png"/><Relationship Id="rId4" Type="http://schemas.openxmlformats.org/officeDocument/2006/relationships/image" Target="../media/image3.png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wmf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wmf"/><Relationship Id="rId13" Type="http://schemas.openxmlformats.org/officeDocument/2006/relationships/image" Target="../media/image15.png"/><Relationship Id="rId3" Type="http://schemas.openxmlformats.org/officeDocument/2006/relationships/image" Target="../media/image12.png"/><Relationship Id="rId7" Type="http://schemas.openxmlformats.org/officeDocument/2006/relationships/image" Target="../media/image6.png"/><Relationship Id="rId12" Type="http://schemas.openxmlformats.org/officeDocument/2006/relationships/image" Target="../media/image14.tif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3.tiff"/><Relationship Id="rId5" Type="http://schemas.openxmlformats.org/officeDocument/2006/relationships/image" Target="../media/image4.png"/><Relationship Id="rId10" Type="http://schemas.openxmlformats.org/officeDocument/2006/relationships/image" Target="../media/image10.png"/><Relationship Id="rId4" Type="http://schemas.openxmlformats.org/officeDocument/2006/relationships/image" Target="../media/image3.png"/><Relationship Id="rId9" Type="http://schemas.openxmlformats.org/officeDocument/2006/relationships/image" Target="../media/image9.png"/><Relationship Id="rId1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3.png"/><Relationship Id="rId7" Type="http://schemas.openxmlformats.org/officeDocument/2006/relationships/image" Target="../media/image7.wm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13.tif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wmf"/><Relationship Id="rId13" Type="http://schemas.openxmlformats.org/officeDocument/2006/relationships/image" Target="../media/image15.png"/><Relationship Id="rId3" Type="http://schemas.openxmlformats.org/officeDocument/2006/relationships/image" Target="../media/image12.png"/><Relationship Id="rId7" Type="http://schemas.openxmlformats.org/officeDocument/2006/relationships/image" Target="../media/image6.png"/><Relationship Id="rId12" Type="http://schemas.openxmlformats.org/officeDocument/2006/relationships/image" Target="../media/image14.tif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3.tiff"/><Relationship Id="rId5" Type="http://schemas.openxmlformats.org/officeDocument/2006/relationships/image" Target="../media/image4.png"/><Relationship Id="rId10" Type="http://schemas.openxmlformats.org/officeDocument/2006/relationships/image" Target="../media/image10.png"/><Relationship Id="rId4" Type="http://schemas.openxmlformats.org/officeDocument/2006/relationships/image" Target="../media/image3.png"/><Relationship Id="rId9" Type="http://schemas.openxmlformats.org/officeDocument/2006/relationships/image" Target="../media/image9.png"/><Relationship Id="rId1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8.png"/><Relationship Id="rId7" Type="http://schemas.openxmlformats.org/officeDocument/2006/relationships/image" Target="../media/image7.wm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13.tif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wmf"/><Relationship Id="rId3" Type="http://schemas.openxmlformats.org/officeDocument/2006/relationships/image" Target="../media/image24.png"/><Relationship Id="rId7" Type="http://schemas.openxmlformats.org/officeDocument/2006/relationships/image" Target="../media/image27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26.png"/><Relationship Id="rId10" Type="http://schemas.openxmlformats.org/officeDocument/2006/relationships/image" Target="../media/image29.png"/><Relationship Id="rId4" Type="http://schemas.openxmlformats.org/officeDocument/2006/relationships/image" Target="../media/image25.png"/><Relationship Id="rId9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106"/>
          <p:cNvGrpSpPr/>
          <p:nvPr/>
        </p:nvGrpSpPr>
        <p:grpSpPr>
          <a:xfrm>
            <a:off x="84101" y="728190"/>
            <a:ext cx="8952395" cy="5149082"/>
            <a:chOff x="84101" y="728190"/>
            <a:chExt cx="8952395" cy="5149082"/>
          </a:xfrm>
        </p:grpSpPr>
        <p:sp>
          <p:nvSpPr>
            <p:cNvPr id="84" name="Rectangle à coins arrondis 83"/>
            <p:cNvSpPr/>
            <p:nvPr/>
          </p:nvSpPr>
          <p:spPr bwMode="auto">
            <a:xfrm rot="21421678" flipH="1">
              <a:off x="4721145" y="1147165"/>
              <a:ext cx="2330961" cy="4068884"/>
            </a:xfrm>
            <a:prstGeom prst="roundRect">
              <a:avLst/>
            </a:prstGeom>
            <a:blipFill>
              <a:blip r:embed="rId2" cstate="print"/>
              <a:stretch>
                <a:fillRect/>
              </a:stretch>
            </a:blipFill>
            <a:ln w="50800" cap="flat" cmpd="sng" algn="ctr">
              <a:solidFill>
                <a:srgbClr val="4F81BD">
                  <a:shade val="50000"/>
                </a:srgbClr>
              </a:solidFill>
              <a:prstDash val="sysDash"/>
            </a:ln>
            <a:effectLst/>
            <a:scene3d>
              <a:camera prst="isometricOffAxis1Top"/>
              <a:lightRig rig="threePt" dir="t"/>
            </a:scene3d>
          </p:spPr>
          <p:txBody>
            <a:bodyPr lIns="72000" anchor="ctr"/>
            <a:lstStyle/>
            <a:p>
              <a:pPr marL="0" marR="0" lvl="0" indent="0" defTabSz="89929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800" b="1" i="1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ndara" pitchFamily="34" charset="0"/>
                <a:ea typeface="+mn-ea"/>
                <a:cs typeface="+mn-cs"/>
              </a:endParaRPr>
            </a:p>
          </p:txBody>
        </p:sp>
        <p:sp>
          <p:nvSpPr>
            <p:cNvPr id="85" name="Rectangle à coins arrondis 84"/>
            <p:cNvSpPr/>
            <p:nvPr/>
          </p:nvSpPr>
          <p:spPr bwMode="auto">
            <a:xfrm rot="21421678">
              <a:off x="926930" y="728190"/>
              <a:ext cx="4252294" cy="4068884"/>
            </a:xfrm>
            <a:prstGeom prst="roundRect">
              <a:avLst/>
            </a:prstGeom>
            <a:blipFill>
              <a:blip r:embed="rId3" cstate="print">
                <a:duotone>
                  <a:prstClr val="black"/>
                  <a:schemeClr val="accent3">
                    <a:lumMod val="75000"/>
                    <a:tint val="45000"/>
                    <a:satMod val="400000"/>
                  </a:schemeClr>
                </a:duotone>
              </a:blip>
              <a:stretch>
                <a:fillRect/>
              </a:stretch>
            </a:blipFill>
            <a:ln w="50800" cap="flat" cmpd="sng" algn="ctr">
              <a:solidFill>
                <a:srgbClr val="92D050"/>
              </a:solidFill>
              <a:prstDash val="sysDash"/>
            </a:ln>
            <a:effectLst/>
            <a:scene3d>
              <a:camera prst="isometricOffAxis1Top"/>
              <a:lightRig rig="threePt" dir="t"/>
            </a:scene3d>
          </p:spPr>
          <p:txBody>
            <a:bodyPr lIns="72000" anchor="ctr"/>
            <a:lstStyle/>
            <a:p>
              <a:pPr marL="0" marR="0" lvl="0" indent="0" defTabSz="89929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800" b="1" i="1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ndara" pitchFamily="34" charset="0"/>
                <a:ea typeface="+mn-ea"/>
                <a:cs typeface="+mn-cs"/>
              </a:endParaRPr>
            </a:p>
          </p:txBody>
        </p:sp>
        <p:sp>
          <p:nvSpPr>
            <p:cNvPr id="86" name="AutoShape 5"/>
            <p:cNvSpPr>
              <a:spLocks noChangeArrowheads="1"/>
            </p:cNvSpPr>
            <p:nvPr/>
          </p:nvSpPr>
          <p:spPr bwMode="auto">
            <a:xfrm>
              <a:off x="3119393" y="1539502"/>
              <a:ext cx="2572546" cy="1285921"/>
            </a:xfrm>
            <a:prstGeom prst="flowChartAlternateProcess">
              <a:avLst/>
            </a:prstGeom>
            <a:noFill/>
            <a:ln w="19050" cap="flat" cmpd="sng" algn="ctr">
              <a:solidFill>
                <a:srgbClr val="4F81BD"/>
              </a:solidFill>
              <a:prstDash val="solid"/>
              <a:headEnd/>
              <a:tailEnd/>
            </a:ln>
            <a:effectLst/>
            <a:scene3d>
              <a:camera prst="isometricOffAxis1Top"/>
              <a:lightRig rig="threePt" dir="t"/>
            </a:scene3d>
          </p:spPr>
          <p:txBody>
            <a:bodyPr wrap="none" anchor="ctr"/>
            <a:lstStyle/>
            <a:p>
              <a:pPr marL="0" marR="0" lvl="0" indent="0" algn="ctr" defTabSz="89929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4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ndara" pitchFamily="34" charset="0"/>
                <a:ea typeface="+mn-ea"/>
                <a:cs typeface="+mn-cs"/>
              </a:endParaRPr>
            </a:p>
          </p:txBody>
        </p:sp>
        <p:sp>
          <p:nvSpPr>
            <p:cNvPr id="87" name="Bouée 86"/>
            <p:cNvSpPr/>
            <p:nvPr/>
          </p:nvSpPr>
          <p:spPr>
            <a:xfrm>
              <a:off x="4375245" y="2555566"/>
              <a:ext cx="943753" cy="822113"/>
            </a:xfrm>
            <a:prstGeom prst="donut">
              <a:avLst>
                <a:gd name="adj" fmla="val 7410"/>
              </a:avLst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  <a:scene3d>
              <a:camera prst="isometricOffAxis1Top"/>
              <a:lightRig rig="threePt" dir="t"/>
            </a:scene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7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ndara" pitchFamily="34" charset="0"/>
                <a:ea typeface="+mn-ea"/>
                <a:cs typeface="+mn-cs"/>
              </a:endParaRPr>
            </a:p>
          </p:txBody>
        </p:sp>
        <p:sp>
          <p:nvSpPr>
            <p:cNvPr id="88" name="Bouée 87"/>
            <p:cNvSpPr/>
            <p:nvPr/>
          </p:nvSpPr>
          <p:spPr>
            <a:xfrm>
              <a:off x="4514032" y="2676465"/>
              <a:ext cx="666178" cy="580315"/>
            </a:xfrm>
            <a:prstGeom prst="donut">
              <a:avLst>
                <a:gd name="adj" fmla="val 9474"/>
              </a:avLst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  <a:scene3d>
              <a:camera prst="isometricOffAxis1Top"/>
              <a:lightRig rig="threePt" dir="t"/>
            </a:scene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7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ndara" pitchFamily="34" charset="0"/>
                <a:ea typeface="+mn-ea"/>
                <a:cs typeface="+mn-cs"/>
              </a:endParaRPr>
            </a:p>
          </p:txBody>
        </p:sp>
        <p:sp>
          <p:nvSpPr>
            <p:cNvPr id="89" name="Bouée 88"/>
            <p:cNvSpPr/>
            <p:nvPr/>
          </p:nvSpPr>
          <p:spPr>
            <a:xfrm>
              <a:off x="4625062" y="2773184"/>
              <a:ext cx="444119" cy="386877"/>
            </a:xfrm>
            <a:prstGeom prst="donut">
              <a:avLst>
                <a:gd name="adj" fmla="val 9474"/>
              </a:avLst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  <a:scene3d>
              <a:camera prst="isometricOffAxis1Top"/>
              <a:lightRig rig="threePt" dir="t"/>
            </a:scene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7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ndara" pitchFamily="34" charset="0"/>
                <a:ea typeface="+mn-ea"/>
                <a:cs typeface="+mn-cs"/>
              </a:endParaRPr>
            </a:p>
          </p:txBody>
        </p:sp>
        <p:sp>
          <p:nvSpPr>
            <p:cNvPr id="90" name="ZoneTexte 98"/>
            <p:cNvSpPr txBox="1">
              <a:spLocks noChangeArrowheads="1"/>
            </p:cNvSpPr>
            <p:nvPr/>
          </p:nvSpPr>
          <p:spPr bwMode="auto">
            <a:xfrm>
              <a:off x="4846318" y="2025995"/>
              <a:ext cx="705253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scene3d>
              <a:camera prst="obliqueTopRight"/>
              <a:lightRig rig="threePt" dir="t"/>
            </a:scene3d>
          </p:spPr>
          <p:txBody>
            <a:bodyPr wrap="square" lIns="36000" rIns="3600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8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ndara" pitchFamily="34" charset="0"/>
                </a:rPr>
                <a:t>Serveur d’application</a:t>
              </a:r>
              <a:endParaRPr kumimoji="0" lang="fr-FR" sz="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ndara" pitchFamily="34" charset="0"/>
              </a:endParaRPr>
            </a:p>
          </p:txBody>
        </p:sp>
        <p:sp>
          <p:nvSpPr>
            <p:cNvPr id="91" name="AutoShape 5"/>
            <p:cNvSpPr>
              <a:spLocks noChangeArrowheads="1"/>
            </p:cNvSpPr>
            <p:nvPr/>
          </p:nvSpPr>
          <p:spPr bwMode="auto">
            <a:xfrm>
              <a:off x="4619525" y="1772816"/>
              <a:ext cx="1032595" cy="208563"/>
            </a:xfrm>
            <a:prstGeom prst="flowChartAlternateProcess">
              <a:avLst/>
            </a:prstGeom>
            <a:solidFill>
              <a:sysClr val="window" lastClr="FFFFFF"/>
            </a:solidFill>
            <a:ln w="19050" cap="flat" cmpd="sng" algn="ctr">
              <a:solidFill>
                <a:srgbClr val="4F81BD"/>
              </a:solidFill>
              <a:prstDash val="solid"/>
              <a:headEnd/>
              <a:tailEnd/>
            </a:ln>
            <a:effectLst/>
            <a:scene3d>
              <a:camera prst="perspectiveContrastingLeftFacing"/>
              <a:lightRig rig="threePt" dir="t"/>
            </a:scene3d>
          </p:spPr>
          <p:txBody>
            <a:bodyPr wrap="none" anchor="ctr"/>
            <a:lstStyle/>
            <a:p>
              <a:pPr marL="0" marR="0" lvl="0" indent="0" algn="ctr" defTabSz="89929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050" b="1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ndara" pitchFamily="34" charset="0"/>
                  <a:ea typeface="+mn-ea"/>
                  <a:cs typeface="+mn-cs"/>
                </a:rPr>
                <a:t>Laboratoire ACP</a:t>
              </a:r>
              <a:endParaRPr kumimoji="0" lang="fr-FR" sz="105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ndara" pitchFamily="34" charset="0"/>
                <a:ea typeface="+mn-ea"/>
                <a:cs typeface="+mn-cs"/>
              </a:endParaRPr>
            </a:p>
          </p:txBody>
        </p:sp>
        <p:sp>
          <p:nvSpPr>
            <p:cNvPr id="92" name="AutoShape 27"/>
            <p:cNvSpPr>
              <a:spLocks noChangeArrowheads="1"/>
            </p:cNvSpPr>
            <p:nvPr/>
          </p:nvSpPr>
          <p:spPr bwMode="auto">
            <a:xfrm rot="10996687" flipH="1" flipV="1">
              <a:off x="3738556" y="2098723"/>
              <a:ext cx="939754" cy="187872"/>
            </a:xfrm>
            <a:prstGeom prst="leftArrow">
              <a:avLst>
                <a:gd name="adj1" fmla="val 50000"/>
                <a:gd name="adj2" fmla="val 82592"/>
              </a:avLst>
            </a:prstGeom>
            <a:solidFill>
              <a:sysClr val="window" lastClr="FFFFFF"/>
            </a:solidFill>
            <a:ln w="19050" cap="flat" cmpd="sng" algn="ctr">
              <a:solidFill>
                <a:srgbClr val="C0504D"/>
              </a:solidFill>
              <a:prstDash val="solid"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bliqueTopRight"/>
              <a:lightRig rig="threePt" dir="t"/>
            </a:scene3d>
          </p:spPr>
          <p:txBody>
            <a:bodyPr wrap="none" anchor="ctr"/>
            <a:lstStyle/>
            <a:p>
              <a:pPr marL="0" marR="0" lvl="0" indent="0" algn="ctr" defTabSz="89929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8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ndara" pitchFamily="34" charset="0"/>
                  <a:ea typeface="+mn-ea"/>
                  <a:cs typeface="+mn-cs"/>
                </a:rPr>
                <a:t>Export</a:t>
              </a:r>
              <a:endParaRPr kumimoji="0" lang="fr-FR" sz="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ndara" pitchFamily="34" charset="0"/>
                <a:ea typeface="+mn-ea"/>
                <a:cs typeface="+mn-cs"/>
              </a:endParaRPr>
            </a:p>
          </p:txBody>
        </p:sp>
        <p:pic>
          <p:nvPicPr>
            <p:cNvPr id="93" name="Picture 6" descr="C:\Documents and Settings\Paul\Local Settings\Temporary Internet Files\Content.IE5\DSU1U6MR\MCj04326470000[1]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339719" y="1902735"/>
              <a:ext cx="528783" cy="4606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4" name="ZoneTexte 99"/>
            <p:cNvSpPr txBox="1">
              <a:spLocks noChangeArrowheads="1"/>
            </p:cNvSpPr>
            <p:nvPr/>
          </p:nvSpPr>
          <p:spPr bwMode="auto">
            <a:xfrm>
              <a:off x="3365529" y="1579392"/>
              <a:ext cx="846431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scene3d>
              <a:camera prst="obliqueTopRight"/>
              <a:lightRig rig="threePt" dir="t"/>
            </a:scene3d>
          </p:spPr>
          <p:txBody>
            <a:bodyPr wrap="square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0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ndara" pitchFamily="34" charset="0"/>
                </a:rPr>
                <a:t>Serveur “grille”</a:t>
              </a:r>
              <a:endParaRPr kumimoji="0" lang="fr-FR" sz="10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ndara" pitchFamily="34" charset="0"/>
              </a:endParaRPr>
            </a:p>
          </p:txBody>
        </p:sp>
        <p:sp>
          <p:nvSpPr>
            <p:cNvPr id="95" name="Double flèche verticale 94"/>
            <p:cNvSpPr/>
            <p:nvPr/>
          </p:nvSpPr>
          <p:spPr>
            <a:xfrm rot="17745568">
              <a:off x="4053980" y="2075006"/>
              <a:ext cx="152986" cy="1008018"/>
            </a:xfrm>
            <a:prstGeom prst="upDownArrow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F79646"/>
              </a:solidFill>
              <a:prstDash val="solid"/>
            </a:ln>
            <a:effectLst/>
            <a:scene3d>
              <a:camera prst="perspectiveRelaxedModerately" fov="3000000">
                <a:rot lat="20399999" lon="880854" rev="21409002"/>
              </a:camera>
              <a:lightRig rig="threePt" dir="t"/>
            </a:scene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7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ndara" pitchFamily="34" charset="0"/>
                <a:ea typeface="+mn-ea"/>
                <a:cs typeface="+mn-cs"/>
              </a:endParaRPr>
            </a:p>
          </p:txBody>
        </p:sp>
        <p:sp>
          <p:nvSpPr>
            <p:cNvPr id="96" name="AutoShape 5"/>
            <p:cNvSpPr>
              <a:spLocks noChangeArrowheads="1"/>
            </p:cNvSpPr>
            <p:nvPr/>
          </p:nvSpPr>
          <p:spPr bwMode="auto">
            <a:xfrm rot="21411749">
              <a:off x="899308" y="918508"/>
              <a:ext cx="1388055" cy="2917313"/>
            </a:xfrm>
            <a:prstGeom prst="flowChartAlternateProcess">
              <a:avLst/>
            </a:prstGeom>
            <a:noFill/>
            <a:ln w="19050" cap="flat" cmpd="sng" algn="ctr">
              <a:solidFill>
                <a:srgbClr val="92D050"/>
              </a:solidFill>
              <a:prstDash val="solid"/>
              <a:headEnd/>
              <a:tailEnd/>
            </a:ln>
            <a:effectLst/>
            <a:scene3d>
              <a:camera prst="isometricOffAxis1Top"/>
              <a:lightRig rig="threePt" dir="t"/>
            </a:scene3d>
          </p:spPr>
          <p:txBody>
            <a:bodyPr wrap="none" anchor="ctr"/>
            <a:lstStyle/>
            <a:p>
              <a:pPr marL="0" marR="0" lvl="0" indent="0" algn="ctr" defTabSz="89929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4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ndara" pitchFamily="34" charset="0"/>
                <a:ea typeface="+mn-ea"/>
                <a:cs typeface="+mn-cs"/>
              </a:endParaRPr>
            </a:p>
          </p:txBody>
        </p:sp>
        <p:sp>
          <p:nvSpPr>
            <p:cNvPr id="97" name="ZoneTexte 98"/>
            <p:cNvSpPr txBox="1">
              <a:spLocks noChangeArrowheads="1"/>
            </p:cNvSpPr>
            <p:nvPr/>
          </p:nvSpPr>
          <p:spPr bwMode="auto">
            <a:xfrm>
              <a:off x="678981" y="2037903"/>
              <a:ext cx="679950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scene3d>
              <a:camera prst="obliqueTopRight"/>
              <a:lightRig rig="threePt" dir="t"/>
            </a:scene3d>
          </p:spPr>
          <p:txBody>
            <a:bodyPr wrap="square" lIns="36000" rIns="3600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8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uLnTx/>
                  <a:uFillTx/>
                  <a:latin typeface="Candara" pitchFamily="34" charset="0"/>
                </a:rPr>
                <a:t>Serveur d’application</a:t>
              </a:r>
              <a:endParaRPr kumimoji="0" lang="fr-FR" sz="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uLnTx/>
                <a:uFillTx/>
                <a:latin typeface="Candara" pitchFamily="34" charset="0"/>
              </a:endParaRPr>
            </a:p>
          </p:txBody>
        </p:sp>
        <p:sp>
          <p:nvSpPr>
            <p:cNvPr id="98" name="AutoShape 5"/>
            <p:cNvSpPr>
              <a:spLocks noChangeArrowheads="1"/>
            </p:cNvSpPr>
            <p:nvPr/>
          </p:nvSpPr>
          <p:spPr bwMode="auto">
            <a:xfrm>
              <a:off x="84101" y="1858999"/>
              <a:ext cx="1164791" cy="208563"/>
            </a:xfrm>
            <a:prstGeom prst="flowChartAlternateProcess">
              <a:avLst/>
            </a:prstGeom>
            <a:solidFill>
              <a:sysClr val="window" lastClr="FFFFFF"/>
            </a:solidFill>
            <a:ln w="19050" cap="flat" cmpd="sng" algn="ctr">
              <a:solidFill>
                <a:srgbClr val="92D050"/>
              </a:solidFill>
              <a:prstDash val="solid"/>
              <a:headEnd/>
              <a:tailEnd/>
            </a:ln>
            <a:effectLst/>
            <a:scene3d>
              <a:camera prst="perspectiveContrastingRightFacing"/>
              <a:lightRig rig="threePt" dir="t"/>
            </a:scene3d>
          </p:spPr>
          <p:txBody>
            <a:bodyPr wrap="none" anchor="ctr"/>
            <a:lstStyle/>
            <a:p>
              <a:pPr marL="0" marR="0" lvl="0" indent="0" algn="ctr" defTabSz="89929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05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ndara" pitchFamily="34" charset="0"/>
                  <a:ea typeface="+mn-ea"/>
                  <a:cs typeface="+mn-cs"/>
                </a:rPr>
                <a:t>Dépistage organisé</a:t>
              </a:r>
              <a:endParaRPr kumimoji="0" lang="fr-FR" sz="105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ndara" pitchFamily="34" charset="0"/>
                <a:ea typeface="+mn-ea"/>
                <a:cs typeface="+mn-cs"/>
              </a:endParaRPr>
            </a:p>
          </p:txBody>
        </p:sp>
        <p:pic>
          <p:nvPicPr>
            <p:cNvPr id="99" name="Picture 6" descr="C:\Documents and Settings\Paul\Local Settings\Temporary Internet Files\Content.IE5\DSU1U6MR\MCj04326470000[1]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133134" y="2262049"/>
              <a:ext cx="528783" cy="4606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0" name="ZoneTexte 99"/>
            <p:cNvSpPr txBox="1">
              <a:spLocks noChangeArrowheads="1"/>
            </p:cNvSpPr>
            <p:nvPr/>
          </p:nvSpPr>
          <p:spPr bwMode="auto">
            <a:xfrm>
              <a:off x="2169556" y="1907494"/>
              <a:ext cx="818268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scene3d>
              <a:camera prst="obliqueTopRight"/>
              <a:lightRig rig="threePt" dir="t"/>
            </a:scene3d>
          </p:spPr>
          <p:txBody>
            <a:bodyPr wrap="square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0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ndara" pitchFamily="34" charset="0"/>
                </a:rPr>
                <a:t>Serveur “grille”</a:t>
              </a:r>
              <a:endParaRPr kumimoji="0" lang="fr-FR" sz="10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ndara" pitchFamily="34" charset="0"/>
              </a:endParaRPr>
            </a:p>
          </p:txBody>
        </p:sp>
        <p:sp>
          <p:nvSpPr>
            <p:cNvPr id="101" name="AutoShape 27"/>
            <p:cNvSpPr>
              <a:spLocks noChangeArrowheads="1"/>
            </p:cNvSpPr>
            <p:nvPr/>
          </p:nvSpPr>
          <p:spPr bwMode="auto">
            <a:xfrm rot="12894853" flipH="1" flipV="1">
              <a:off x="1355177" y="2173306"/>
              <a:ext cx="929746" cy="224882"/>
            </a:xfrm>
            <a:prstGeom prst="leftRightArrow">
              <a:avLst/>
            </a:prstGeom>
            <a:solidFill>
              <a:sysClr val="window" lastClr="FFFFFF"/>
            </a:solidFill>
            <a:ln w="19050" cap="flat" cmpd="sng" algn="ctr">
              <a:solidFill>
                <a:srgbClr val="C0504D"/>
              </a:solidFill>
              <a:prstDash val="solid"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bliqueTopRight"/>
              <a:lightRig rig="threePt" dir="t"/>
            </a:scene3d>
          </p:spPr>
          <p:txBody>
            <a:bodyPr wrap="none" anchor="ctr"/>
            <a:lstStyle/>
            <a:p>
              <a:pPr marL="0" marR="0" lvl="0" indent="0" algn="ctr" defTabSz="89929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fr-FR" sz="800" b="1" kern="0" dirty="0" smtClean="0">
                  <a:solidFill>
                    <a:sysClr val="windowText" lastClr="000000"/>
                  </a:solidFill>
                  <a:latin typeface="Candara" pitchFamily="34" charset="0"/>
                  <a:ea typeface="+mn-ea"/>
                  <a:cs typeface="+mn-cs"/>
                </a:rPr>
                <a:t>Import/Export</a:t>
              </a:r>
              <a:endParaRPr kumimoji="0" lang="fr-FR" sz="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ndara" pitchFamily="34" charset="0"/>
                <a:ea typeface="+mn-ea"/>
                <a:cs typeface="+mn-cs"/>
              </a:endParaRPr>
            </a:p>
          </p:txBody>
        </p:sp>
        <p:pic>
          <p:nvPicPr>
            <p:cNvPr id="102" name="Picture 2" descr="C:\Documents and Settings\Paul\Local Settings\Temporary Internet Files\Content.IE5\VR278ETY\MCj04348450000[1]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 flipH="1">
              <a:off x="1119634" y="1743842"/>
              <a:ext cx="395114" cy="3441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3" name="Double flèche verticale 102"/>
            <p:cNvSpPr/>
            <p:nvPr/>
          </p:nvSpPr>
          <p:spPr>
            <a:xfrm rot="16590478">
              <a:off x="3403924" y="1786695"/>
              <a:ext cx="211121" cy="2007378"/>
            </a:xfrm>
            <a:prstGeom prst="upDownArrow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F79646"/>
              </a:solidFill>
              <a:prstDash val="solid"/>
            </a:ln>
            <a:effectLst/>
            <a:scene3d>
              <a:camera prst="perspectiveHeroicExtremeLeftFacing">
                <a:rot lat="0" lon="3000000" rev="21425485"/>
              </a:camera>
              <a:lightRig rig="threePt" dir="t"/>
            </a:scene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7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ndara" pitchFamily="34" charset="0"/>
                <a:ea typeface="+mn-ea"/>
                <a:cs typeface="+mn-cs"/>
              </a:endParaRPr>
            </a:p>
          </p:txBody>
        </p:sp>
        <p:pic>
          <p:nvPicPr>
            <p:cNvPr id="104" name="Picture 24" descr="MCj04339370000[1]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3071802" y="4714884"/>
              <a:ext cx="810592" cy="6600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5" name="ZoneTexte 233"/>
            <p:cNvSpPr txBox="1">
              <a:spLocks noChangeArrowheads="1"/>
            </p:cNvSpPr>
            <p:nvPr/>
          </p:nvSpPr>
          <p:spPr bwMode="auto">
            <a:xfrm>
              <a:off x="4357686" y="5072074"/>
              <a:ext cx="805505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9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ndara" pitchFamily="34" charset="0"/>
                </a:rPr>
                <a:t>Carte CPS du médecin</a:t>
              </a:r>
              <a:endParaRPr kumimoji="0" lang="fr-FR" sz="9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ndara" pitchFamily="34" charset="0"/>
              </a:endParaRPr>
            </a:p>
          </p:txBody>
        </p:sp>
        <p:sp>
          <p:nvSpPr>
            <p:cNvPr id="106" name="ZoneTexte 112"/>
            <p:cNvSpPr txBox="1">
              <a:spLocks noChangeArrowheads="1"/>
            </p:cNvSpPr>
            <p:nvPr/>
          </p:nvSpPr>
          <p:spPr bwMode="auto">
            <a:xfrm rot="1790726">
              <a:off x="510313" y="3157283"/>
              <a:ext cx="1255472" cy="4154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050" b="1" i="1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itchFamily="34" charset="0"/>
                </a:rPr>
                <a:t>Limite physique de</a:t>
              </a:r>
              <a:r>
                <a:rPr kumimoji="0" lang="fr-FR" sz="1050" b="1" i="1" u="none" strike="noStrike" kern="0" cap="none" spc="0" normalizeH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itchFamily="34" charset="0"/>
                </a:rPr>
                <a:t> 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050" b="1" i="1" u="none" strike="noStrike" kern="0" cap="none" spc="0" normalizeH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itchFamily="34" charset="0"/>
                </a:rPr>
                <a:t>GINSENG - RSCA</a:t>
              </a:r>
              <a:endParaRPr kumimoji="0" lang="fr-FR" sz="1050" b="1" i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grpSp>
          <p:nvGrpSpPr>
            <p:cNvPr id="3" name="Groupe 106"/>
            <p:cNvGrpSpPr/>
            <p:nvPr/>
          </p:nvGrpSpPr>
          <p:grpSpPr>
            <a:xfrm>
              <a:off x="4512413" y="1999983"/>
              <a:ext cx="395114" cy="344188"/>
              <a:chOff x="13825240" y="6610658"/>
              <a:chExt cx="1281109" cy="1281109"/>
            </a:xfrm>
          </p:grpSpPr>
          <p:pic>
            <p:nvPicPr>
              <p:cNvPr id="108" name="Picture 2" descr="C:\Documents and Settings\Paul\Local Settings\Temporary Internet Files\Content.IE5\VR278ETY\MCj04348450000[1].png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 flipH="1">
                <a:off x="13825240" y="6610658"/>
                <a:ext cx="1281109" cy="128110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09" name="Croix 108"/>
              <p:cNvSpPr/>
              <p:nvPr/>
            </p:nvSpPr>
            <p:spPr bwMode="auto">
              <a:xfrm>
                <a:off x="14032338" y="7067518"/>
                <a:ext cx="540000" cy="540000"/>
              </a:xfrm>
              <a:prstGeom prst="plus">
                <a:avLst>
                  <a:gd name="adj" fmla="val 38099"/>
                </a:avLst>
              </a:prstGeom>
              <a:solidFill>
                <a:srgbClr val="C00000"/>
              </a:solidFill>
              <a:ln>
                <a:noFill/>
                <a:headEnd type="none" w="med" len="med"/>
                <a:tailEnd type="none" w="med" len="med"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isometricOffAxis2Left">
                  <a:rot lat="1080000" lon="360000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49263" rtl="0" eaLnBrk="1" fontAlgn="base" latinLnBrk="0" hangingPunct="1">
                  <a:lnSpc>
                    <a:spcPct val="87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Arial" charset="0"/>
                  <a:buNone/>
                  <a:tabLst/>
                </a:pPr>
                <a:endParaRPr kumimoji="0" lang="fr-FR" sz="700" b="0" i="0" u="none" strike="noStrike" cap="none" normalizeH="0" baseline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Arial" charset="0"/>
                </a:endParaRPr>
              </a:p>
            </p:txBody>
          </p:sp>
        </p:grpSp>
        <p:sp>
          <p:nvSpPr>
            <p:cNvPr id="110" name="AutoShape 5"/>
            <p:cNvSpPr>
              <a:spLocks noChangeArrowheads="1"/>
            </p:cNvSpPr>
            <p:nvPr/>
          </p:nvSpPr>
          <p:spPr bwMode="auto">
            <a:xfrm>
              <a:off x="5632491" y="1917717"/>
              <a:ext cx="2352089" cy="1285921"/>
            </a:xfrm>
            <a:prstGeom prst="flowChartAlternateProcess">
              <a:avLst/>
            </a:prstGeom>
            <a:noFill/>
            <a:ln w="19050" cap="flat" cmpd="sng" algn="ctr">
              <a:solidFill>
                <a:srgbClr val="4F81BD"/>
              </a:solidFill>
              <a:prstDash val="solid"/>
              <a:headEnd/>
              <a:tailEnd/>
            </a:ln>
            <a:effectLst/>
            <a:scene3d>
              <a:camera prst="isometricOffAxis1Top"/>
              <a:lightRig rig="threePt" dir="t"/>
            </a:scene3d>
          </p:spPr>
          <p:txBody>
            <a:bodyPr wrap="none" anchor="ctr"/>
            <a:lstStyle/>
            <a:p>
              <a:pPr marL="0" marR="0" lvl="0" indent="0" algn="ctr" defTabSz="89929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4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ndara" pitchFamily="34" charset="0"/>
                <a:ea typeface="+mn-ea"/>
                <a:cs typeface="+mn-cs"/>
              </a:endParaRPr>
            </a:p>
          </p:txBody>
        </p:sp>
        <p:sp>
          <p:nvSpPr>
            <p:cNvPr id="111" name="ZoneTexte 98"/>
            <p:cNvSpPr txBox="1">
              <a:spLocks noChangeArrowheads="1"/>
            </p:cNvSpPr>
            <p:nvPr/>
          </p:nvSpPr>
          <p:spPr bwMode="auto">
            <a:xfrm>
              <a:off x="7361592" y="2391655"/>
              <a:ext cx="699530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scene3d>
              <a:camera prst="obliqueTopRight"/>
              <a:lightRig rig="threePt" dir="t"/>
            </a:scene3d>
          </p:spPr>
          <p:txBody>
            <a:bodyPr wrap="square" lIns="36000" rIns="3600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8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ndara" pitchFamily="34" charset="0"/>
                </a:rPr>
                <a:t>Serveur d’application</a:t>
              </a:r>
              <a:endParaRPr kumimoji="0" lang="fr-FR" sz="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ndara" pitchFamily="34" charset="0"/>
              </a:endParaRPr>
            </a:p>
          </p:txBody>
        </p:sp>
        <p:sp>
          <p:nvSpPr>
            <p:cNvPr id="112" name="AutoShape 5"/>
            <p:cNvSpPr>
              <a:spLocks noChangeArrowheads="1"/>
            </p:cNvSpPr>
            <p:nvPr/>
          </p:nvSpPr>
          <p:spPr bwMode="auto">
            <a:xfrm>
              <a:off x="6976481" y="2132856"/>
              <a:ext cx="1032595" cy="208563"/>
            </a:xfrm>
            <a:prstGeom prst="flowChartAlternateProcess">
              <a:avLst/>
            </a:prstGeom>
            <a:solidFill>
              <a:sysClr val="window" lastClr="FFFFFF"/>
            </a:solidFill>
            <a:ln w="19050" cap="flat" cmpd="sng" algn="ctr">
              <a:solidFill>
                <a:srgbClr val="4F81BD"/>
              </a:solidFill>
              <a:prstDash val="solid"/>
              <a:headEnd/>
              <a:tailEnd/>
            </a:ln>
            <a:effectLst/>
            <a:scene3d>
              <a:camera prst="perspectiveContrastingLeftFacing"/>
              <a:lightRig rig="threePt" dir="t"/>
            </a:scene3d>
          </p:spPr>
          <p:txBody>
            <a:bodyPr wrap="none" anchor="ctr"/>
            <a:lstStyle/>
            <a:p>
              <a:pPr marL="0" marR="0" lvl="0" indent="0" algn="ctr" defTabSz="89929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05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ndara" pitchFamily="34" charset="0"/>
                  <a:ea typeface="+mn-ea"/>
                  <a:cs typeface="+mn-cs"/>
                </a:rPr>
                <a:t>CHU</a:t>
              </a:r>
              <a:endParaRPr kumimoji="0" lang="fr-FR" sz="105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ndara" pitchFamily="34" charset="0"/>
                <a:ea typeface="+mn-ea"/>
                <a:cs typeface="+mn-cs"/>
              </a:endParaRPr>
            </a:p>
          </p:txBody>
        </p:sp>
        <p:pic>
          <p:nvPicPr>
            <p:cNvPr id="113" name="Picture 6" descr="C:\Documents and Settings\Paul\Local Settings\Temporary Internet Files\Content.IE5\DSU1U6MR\MCj04326470000[1].png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4578D7"/>
                </a:clrFrom>
                <a:clrTo>
                  <a:srgbClr val="4578D7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5724128" y="2267534"/>
              <a:ext cx="528783" cy="4606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14" name="ZoneTexte 99"/>
            <p:cNvSpPr txBox="1">
              <a:spLocks noChangeArrowheads="1"/>
            </p:cNvSpPr>
            <p:nvPr/>
          </p:nvSpPr>
          <p:spPr bwMode="auto">
            <a:xfrm>
              <a:off x="5748339" y="1979502"/>
              <a:ext cx="839885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scene3d>
              <a:camera prst="obliqueTopRight"/>
              <a:lightRig rig="threePt" dir="t"/>
            </a:scene3d>
          </p:spPr>
          <p:txBody>
            <a:bodyPr wrap="square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0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ndara" pitchFamily="34" charset="0"/>
                </a:rPr>
                <a:t>Serveur “grille”</a:t>
              </a:r>
              <a:endParaRPr kumimoji="0" lang="fr-FR" sz="10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ndara" pitchFamily="34" charset="0"/>
              </a:endParaRPr>
            </a:p>
          </p:txBody>
        </p:sp>
        <p:sp>
          <p:nvSpPr>
            <p:cNvPr id="115" name="AutoShape 27"/>
            <p:cNvSpPr>
              <a:spLocks noChangeArrowheads="1"/>
            </p:cNvSpPr>
            <p:nvPr/>
          </p:nvSpPr>
          <p:spPr bwMode="auto">
            <a:xfrm rot="10996687" flipH="1" flipV="1">
              <a:off x="6159366" y="2473468"/>
              <a:ext cx="969116" cy="187872"/>
            </a:xfrm>
            <a:prstGeom prst="leftArrow">
              <a:avLst>
                <a:gd name="adj1" fmla="val 50000"/>
                <a:gd name="adj2" fmla="val 82592"/>
              </a:avLst>
            </a:prstGeom>
            <a:solidFill>
              <a:sysClr val="window" lastClr="FFFFFF"/>
            </a:solidFill>
            <a:ln w="19050" cap="flat" cmpd="sng" algn="ctr">
              <a:solidFill>
                <a:srgbClr val="C0504D"/>
              </a:solidFill>
              <a:prstDash val="solid"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bliqueTopRight"/>
              <a:lightRig rig="threePt" dir="t"/>
            </a:scene3d>
          </p:spPr>
          <p:txBody>
            <a:bodyPr wrap="none" anchor="ctr"/>
            <a:lstStyle/>
            <a:p>
              <a:pPr marL="0" marR="0" lvl="0" indent="0" algn="ctr" defTabSz="89929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800" b="1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ndara" pitchFamily="34" charset="0"/>
                  <a:ea typeface="+mn-ea"/>
                  <a:cs typeface="+mn-cs"/>
                </a:rPr>
                <a:t>Export</a:t>
              </a:r>
              <a:endParaRPr kumimoji="0" lang="fr-FR" sz="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ndara" pitchFamily="34" charset="0"/>
                <a:ea typeface="+mn-ea"/>
                <a:cs typeface="+mn-cs"/>
              </a:endParaRPr>
            </a:p>
          </p:txBody>
        </p:sp>
        <p:grpSp>
          <p:nvGrpSpPr>
            <p:cNvPr id="4" name="Groupe 115"/>
            <p:cNvGrpSpPr/>
            <p:nvPr/>
          </p:nvGrpSpPr>
          <p:grpSpPr>
            <a:xfrm>
              <a:off x="6976481" y="2360436"/>
              <a:ext cx="395114" cy="344188"/>
              <a:chOff x="21737772" y="8344743"/>
              <a:chExt cx="1281109" cy="1281109"/>
            </a:xfrm>
          </p:grpSpPr>
          <p:pic>
            <p:nvPicPr>
              <p:cNvPr id="117" name="Picture 2" descr="C:\Documents and Settings\Paul\Local Settings\Temporary Internet Files\Content.IE5\VR278ETY\MCj04348450000[1].png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 flipH="1">
                <a:off x="21737772" y="8344743"/>
                <a:ext cx="1281109" cy="128110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18" name="Croix 117"/>
              <p:cNvSpPr/>
              <p:nvPr/>
            </p:nvSpPr>
            <p:spPr bwMode="auto">
              <a:xfrm>
                <a:off x="21944099" y="8898744"/>
                <a:ext cx="540000" cy="540000"/>
              </a:xfrm>
              <a:prstGeom prst="plus">
                <a:avLst>
                  <a:gd name="adj" fmla="val 38099"/>
                </a:avLst>
              </a:prstGeom>
              <a:solidFill>
                <a:srgbClr val="C00000"/>
              </a:solidFill>
              <a:ln>
                <a:noFill/>
                <a:headEnd type="none" w="med" len="med"/>
                <a:tailEnd type="none" w="med" len="med"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isometricOffAxis2Left">
                  <a:rot lat="1080000" lon="360000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49263" rtl="0" eaLnBrk="1" fontAlgn="base" latinLnBrk="0" hangingPunct="1">
                  <a:lnSpc>
                    <a:spcPct val="87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Arial" charset="0"/>
                  <a:buNone/>
                  <a:tabLst/>
                </a:pPr>
                <a:endParaRPr kumimoji="0" lang="fr-FR" sz="700" b="0" i="0" u="none" strike="noStrike" cap="none" normalizeH="0" baseline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Arial" charset="0"/>
                </a:endParaRPr>
              </a:p>
            </p:txBody>
          </p:sp>
        </p:grpSp>
        <p:sp>
          <p:nvSpPr>
            <p:cNvPr id="119" name="AutoShape 5"/>
            <p:cNvSpPr>
              <a:spLocks noChangeArrowheads="1"/>
            </p:cNvSpPr>
            <p:nvPr/>
          </p:nvSpPr>
          <p:spPr bwMode="auto">
            <a:xfrm rot="21417802">
              <a:off x="2308367" y="2155163"/>
              <a:ext cx="1266656" cy="2963346"/>
            </a:xfrm>
            <a:prstGeom prst="flowChartAlternateProcess">
              <a:avLst/>
            </a:prstGeom>
            <a:noFill/>
            <a:ln w="19050" cap="flat" cmpd="sng" algn="ctr">
              <a:solidFill>
                <a:srgbClr val="4F81BD"/>
              </a:solidFill>
              <a:prstDash val="solid"/>
              <a:headEnd/>
              <a:tailEnd/>
            </a:ln>
            <a:effectLst/>
            <a:scene3d>
              <a:camera prst="isometricOffAxis1Top"/>
              <a:lightRig rig="threePt" dir="t"/>
            </a:scene3d>
          </p:spPr>
          <p:txBody>
            <a:bodyPr wrap="none" anchor="ctr"/>
            <a:lstStyle/>
            <a:p>
              <a:pPr marL="0" marR="0" lvl="0" indent="0" algn="ctr" defTabSz="89929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4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ndara" pitchFamily="34" charset="0"/>
                <a:ea typeface="+mn-ea"/>
                <a:cs typeface="+mn-cs"/>
              </a:endParaRPr>
            </a:p>
          </p:txBody>
        </p:sp>
        <p:pic>
          <p:nvPicPr>
            <p:cNvPr id="120" name="Picture 6" descr="C:\Documents and Settings\Paul\Local Settings\Temporary Internet Files\Content.IE5\DSU1U6MR\MCj04326470000[1]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135276" y="3103049"/>
              <a:ext cx="528783" cy="4606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21" name="AutoShape 5"/>
            <p:cNvSpPr>
              <a:spLocks noChangeArrowheads="1"/>
            </p:cNvSpPr>
            <p:nvPr/>
          </p:nvSpPr>
          <p:spPr bwMode="auto">
            <a:xfrm>
              <a:off x="2835906" y="3979484"/>
              <a:ext cx="1032595" cy="208563"/>
            </a:xfrm>
            <a:prstGeom prst="flowChartAlternateProcess">
              <a:avLst/>
            </a:prstGeom>
            <a:solidFill>
              <a:sysClr val="window" lastClr="FFFFFF"/>
            </a:solidFill>
            <a:ln w="19050" cap="flat" cmpd="sng" algn="ctr">
              <a:solidFill>
                <a:srgbClr val="4F81BD"/>
              </a:solidFill>
              <a:prstDash val="solid"/>
              <a:headEnd/>
              <a:tailEnd/>
            </a:ln>
            <a:effectLst/>
            <a:scene3d>
              <a:camera prst="perspectiveContrastingRightFacing">
                <a:rot lat="623785" lon="19800000" rev="213211"/>
              </a:camera>
              <a:lightRig rig="threePt" dir="t"/>
            </a:scene3d>
          </p:spPr>
          <p:txBody>
            <a:bodyPr wrap="none" anchor="ctr"/>
            <a:lstStyle/>
            <a:p>
              <a:pPr marL="0" marR="0" lvl="0" indent="0" algn="ctr" defTabSz="89929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05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ndara" pitchFamily="34" charset="0"/>
                  <a:ea typeface="+mn-ea"/>
                  <a:cs typeface="+mn-cs"/>
                </a:rPr>
                <a:t>Laboratoire ACP</a:t>
              </a:r>
              <a:endParaRPr kumimoji="0" lang="fr-FR" sz="105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ndara" pitchFamily="34" charset="0"/>
                <a:ea typeface="+mn-ea"/>
                <a:cs typeface="+mn-cs"/>
              </a:endParaRPr>
            </a:p>
          </p:txBody>
        </p:sp>
        <p:sp>
          <p:nvSpPr>
            <p:cNvPr id="122" name="ZoneTexte 98"/>
            <p:cNvSpPr txBox="1">
              <a:spLocks noChangeArrowheads="1"/>
            </p:cNvSpPr>
            <p:nvPr/>
          </p:nvSpPr>
          <p:spPr bwMode="auto">
            <a:xfrm>
              <a:off x="3186697" y="3614124"/>
              <a:ext cx="705253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scene3d>
              <a:camera prst="obliqueTopRight"/>
              <a:lightRig rig="threePt" dir="t"/>
            </a:scene3d>
          </p:spPr>
          <p:txBody>
            <a:bodyPr wrap="square" lIns="36000" rIns="3600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8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ndara" pitchFamily="34" charset="0"/>
                </a:rPr>
                <a:t>Serveur d’application</a:t>
              </a:r>
              <a:endParaRPr kumimoji="0" lang="fr-FR" sz="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ndara" pitchFamily="34" charset="0"/>
              </a:endParaRPr>
            </a:p>
          </p:txBody>
        </p:sp>
        <p:sp>
          <p:nvSpPr>
            <p:cNvPr id="123" name="AutoShape 27"/>
            <p:cNvSpPr>
              <a:spLocks noChangeArrowheads="1"/>
            </p:cNvSpPr>
            <p:nvPr/>
          </p:nvSpPr>
          <p:spPr bwMode="auto">
            <a:xfrm rot="13500614" flipH="1" flipV="1">
              <a:off x="2425437" y="3411433"/>
              <a:ext cx="535997" cy="215669"/>
            </a:xfrm>
            <a:prstGeom prst="leftArrow">
              <a:avLst>
                <a:gd name="adj1" fmla="val 50000"/>
                <a:gd name="adj2" fmla="val 82592"/>
              </a:avLst>
            </a:prstGeom>
            <a:solidFill>
              <a:sysClr val="window" lastClr="FFFFFF"/>
            </a:solidFill>
            <a:ln w="19050" cap="flat" cmpd="sng" algn="ctr">
              <a:solidFill>
                <a:srgbClr val="C0504D"/>
              </a:solidFill>
              <a:prstDash val="solid"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bliqueTopRight"/>
              <a:lightRig rig="threePt" dir="t"/>
            </a:scene3d>
          </p:spPr>
          <p:txBody>
            <a:bodyPr wrap="none" anchor="ctr"/>
            <a:lstStyle/>
            <a:p>
              <a:pPr marL="0" marR="0" lvl="0" indent="0" algn="ctr" defTabSz="89929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800" b="1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ndara" pitchFamily="34" charset="0"/>
                  <a:ea typeface="+mn-ea"/>
                  <a:cs typeface="+mn-cs"/>
                </a:rPr>
                <a:t>Export</a:t>
              </a:r>
              <a:endParaRPr kumimoji="0" lang="fr-FR" sz="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ndara" pitchFamily="34" charset="0"/>
                <a:ea typeface="+mn-ea"/>
                <a:cs typeface="+mn-cs"/>
              </a:endParaRPr>
            </a:p>
          </p:txBody>
        </p:sp>
        <p:grpSp>
          <p:nvGrpSpPr>
            <p:cNvPr id="5" name="Groupe 123"/>
            <p:cNvGrpSpPr/>
            <p:nvPr/>
          </p:nvGrpSpPr>
          <p:grpSpPr>
            <a:xfrm>
              <a:off x="2772249" y="3652474"/>
              <a:ext cx="395114" cy="344188"/>
              <a:chOff x="13825240" y="6610658"/>
              <a:chExt cx="1281109" cy="1281109"/>
            </a:xfrm>
          </p:grpSpPr>
          <p:pic>
            <p:nvPicPr>
              <p:cNvPr id="125" name="Picture 2" descr="C:\Documents and Settings\Paul\Local Settings\Temporary Internet Files\Content.IE5\VR278ETY\MCj04348450000[1].png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 flipH="1">
                <a:off x="13825240" y="6610658"/>
                <a:ext cx="1281109" cy="128110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26" name="Croix 125"/>
              <p:cNvSpPr/>
              <p:nvPr/>
            </p:nvSpPr>
            <p:spPr bwMode="auto">
              <a:xfrm>
                <a:off x="14032338" y="7067518"/>
                <a:ext cx="540000" cy="540000"/>
              </a:xfrm>
              <a:prstGeom prst="plus">
                <a:avLst>
                  <a:gd name="adj" fmla="val 38099"/>
                </a:avLst>
              </a:prstGeom>
              <a:solidFill>
                <a:srgbClr val="C00000"/>
              </a:solidFill>
              <a:ln>
                <a:noFill/>
                <a:headEnd type="none" w="med" len="med"/>
                <a:tailEnd type="none" w="med" len="med"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isometricOffAxis2Left">
                  <a:rot lat="1080000" lon="360000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49263" rtl="0" eaLnBrk="1" fontAlgn="base" latinLnBrk="0" hangingPunct="1">
                  <a:lnSpc>
                    <a:spcPct val="87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Arial" charset="0"/>
                  <a:buNone/>
                  <a:tabLst/>
                </a:pPr>
                <a:endParaRPr kumimoji="0" lang="fr-FR" sz="700" b="0" i="0" u="none" strike="noStrike" cap="none" normalizeH="0" baseline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Arial" charset="0"/>
                </a:endParaRPr>
              </a:p>
            </p:txBody>
          </p:sp>
        </p:grpSp>
        <p:sp>
          <p:nvSpPr>
            <p:cNvPr id="127" name="ZoneTexte 99"/>
            <p:cNvSpPr txBox="1">
              <a:spLocks noChangeArrowheads="1"/>
            </p:cNvSpPr>
            <p:nvPr/>
          </p:nvSpPr>
          <p:spPr bwMode="auto">
            <a:xfrm>
              <a:off x="3643306" y="3143248"/>
              <a:ext cx="1287594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scene3d>
              <a:camera prst="obliqueTopRight"/>
              <a:lightRig rig="threePt" dir="t"/>
            </a:scene3d>
          </p:spPr>
          <p:txBody>
            <a:bodyPr wrap="square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0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ndara" pitchFamily="34" charset="0"/>
                </a:rPr>
                <a:t>Services centraux</a:t>
              </a:r>
              <a:r>
                <a:rPr kumimoji="0" lang="fr-FR" sz="1000" b="1" i="0" u="none" strike="noStrike" kern="0" cap="none" spc="0" normalizeH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ndara" pitchFamily="34" charset="0"/>
                </a:rPr>
                <a:t> </a:t>
              </a:r>
            </a:p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fr-FR" sz="1000" b="1" kern="0" dirty="0" smtClean="0">
                  <a:solidFill>
                    <a:sysClr val="windowText" lastClr="000000"/>
                  </a:solidFill>
                  <a:latin typeface="Candara" pitchFamily="34" charset="0"/>
                </a:rPr>
                <a:t>A</a:t>
              </a:r>
              <a:r>
                <a:rPr kumimoji="0" lang="fr-FR" sz="1000" b="1" i="0" u="none" strike="noStrike" kern="0" cap="none" spc="0" normalizeH="0" noProof="0" dirty="0" err="1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ndara" pitchFamily="34" charset="0"/>
                </a:rPr>
                <a:t>utorité</a:t>
              </a:r>
              <a:r>
                <a:rPr kumimoji="0" lang="fr-FR" sz="1000" b="1" i="0" u="none" strike="noStrike" kern="0" cap="none" spc="0" normalizeH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ndara" pitchFamily="34" charset="0"/>
                </a:rPr>
                <a:t> de sécurité</a:t>
              </a:r>
              <a:endParaRPr kumimoji="0" lang="fr-FR" sz="10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ndara" pitchFamily="34" charset="0"/>
              </a:endParaRPr>
            </a:p>
          </p:txBody>
        </p:sp>
        <p:sp>
          <p:nvSpPr>
            <p:cNvPr id="128" name="AutoShape 5"/>
            <p:cNvSpPr>
              <a:spLocks noChangeArrowheads="1"/>
            </p:cNvSpPr>
            <p:nvPr/>
          </p:nvSpPr>
          <p:spPr bwMode="auto">
            <a:xfrm>
              <a:off x="6607865" y="2538647"/>
              <a:ext cx="2352089" cy="1285921"/>
            </a:xfrm>
            <a:prstGeom prst="flowChartAlternateProcess">
              <a:avLst/>
            </a:prstGeom>
            <a:noFill/>
            <a:ln w="19050" cap="flat" cmpd="sng" algn="ctr">
              <a:solidFill>
                <a:srgbClr val="4F81BD"/>
              </a:solidFill>
              <a:prstDash val="solid"/>
              <a:headEnd/>
              <a:tailEnd/>
            </a:ln>
            <a:effectLst/>
            <a:scene3d>
              <a:camera prst="isometricOffAxis1Top"/>
              <a:lightRig rig="threePt" dir="t"/>
            </a:scene3d>
          </p:spPr>
          <p:txBody>
            <a:bodyPr wrap="none" anchor="ctr"/>
            <a:lstStyle/>
            <a:p>
              <a:pPr marL="0" marR="0" lvl="0" indent="0" algn="ctr" defTabSz="89929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4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ndara" pitchFamily="34" charset="0"/>
                <a:ea typeface="+mn-ea"/>
                <a:cs typeface="+mn-cs"/>
              </a:endParaRPr>
            </a:p>
          </p:txBody>
        </p:sp>
        <p:sp>
          <p:nvSpPr>
            <p:cNvPr id="129" name="ZoneTexte 98"/>
            <p:cNvSpPr txBox="1">
              <a:spLocks noChangeArrowheads="1"/>
            </p:cNvSpPr>
            <p:nvPr/>
          </p:nvSpPr>
          <p:spPr bwMode="auto">
            <a:xfrm>
              <a:off x="8336966" y="3012584"/>
              <a:ext cx="699530" cy="338554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  <a:scene3d>
              <a:camera prst="obliqueTopRight"/>
              <a:lightRig rig="threePt" dir="t"/>
            </a:scene3d>
          </p:spPr>
          <p:txBody>
            <a:bodyPr wrap="square" lIns="36000" rIns="3600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8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ndara" pitchFamily="34" charset="0"/>
                </a:rPr>
                <a:t>Serveur d’application</a:t>
              </a:r>
              <a:endParaRPr kumimoji="0" lang="fr-FR" sz="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ndara" pitchFamily="34" charset="0"/>
              </a:endParaRPr>
            </a:p>
          </p:txBody>
        </p:sp>
        <p:sp>
          <p:nvSpPr>
            <p:cNvPr id="130" name="AutoShape 5"/>
            <p:cNvSpPr>
              <a:spLocks noChangeArrowheads="1"/>
            </p:cNvSpPr>
            <p:nvPr/>
          </p:nvSpPr>
          <p:spPr bwMode="auto">
            <a:xfrm>
              <a:off x="7951855" y="2771520"/>
              <a:ext cx="1032595" cy="208563"/>
            </a:xfrm>
            <a:prstGeom prst="flowChartAlternateProcess">
              <a:avLst/>
            </a:prstGeom>
            <a:solidFill>
              <a:sysClr val="window" lastClr="FFFFFF"/>
            </a:solidFill>
            <a:ln w="19050" cap="flat" cmpd="sng" algn="ctr">
              <a:solidFill>
                <a:srgbClr val="4F81BD"/>
              </a:solidFill>
              <a:prstDash val="solid"/>
              <a:headEnd/>
              <a:tailEnd/>
            </a:ln>
            <a:effectLst/>
            <a:scene3d>
              <a:camera prst="perspectiveContrastingLeftFacing"/>
              <a:lightRig rig="threePt" dir="t"/>
            </a:scene3d>
          </p:spPr>
          <p:txBody>
            <a:bodyPr wrap="none" anchor="ctr"/>
            <a:lstStyle/>
            <a:p>
              <a:pPr marL="0" marR="0" lvl="0" indent="0" algn="ctr" defTabSz="89929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05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ndara" pitchFamily="34" charset="0"/>
                  <a:ea typeface="+mn-ea"/>
                  <a:cs typeface="+mn-cs"/>
                </a:rPr>
                <a:t>CH Issoire</a:t>
              </a:r>
              <a:endParaRPr kumimoji="0" lang="fr-FR" sz="105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ndara" pitchFamily="34" charset="0"/>
                <a:ea typeface="+mn-ea"/>
                <a:cs typeface="+mn-cs"/>
              </a:endParaRPr>
            </a:p>
          </p:txBody>
        </p:sp>
        <p:pic>
          <p:nvPicPr>
            <p:cNvPr id="131" name="Picture 6" descr="C:\Documents and Settings\Paul\Local Settings\Temporary Internet Files\Content.IE5\DSU1U6MR\MCj04326470000[1].png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4578D7"/>
                </a:clrFrom>
                <a:clrTo>
                  <a:srgbClr val="4578D7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6718028" y="2884118"/>
              <a:ext cx="528783" cy="4606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32" name="ZoneTexte 99"/>
            <p:cNvSpPr txBox="1">
              <a:spLocks noChangeArrowheads="1"/>
            </p:cNvSpPr>
            <p:nvPr/>
          </p:nvSpPr>
          <p:spPr bwMode="auto">
            <a:xfrm>
              <a:off x="6828459" y="2699582"/>
              <a:ext cx="839885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scene3d>
              <a:camera prst="obliqueTopRight"/>
              <a:lightRig rig="threePt" dir="t"/>
            </a:scene3d>
          </p:spPr>
          <p:txBody>
            <a:bodyPr wrap="square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0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ndara" pitchFamily="34" charset="0"/>
                </a:rPr>
                <a:t>Serveur “grille”</a:t>
              </a:r>
              <a:endParaRPr kumimoji="0" lang="fr-FR" sz="10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ndara" pitchFamily="34" charset="0"/>
              </a:endParaRPr>
            </a:p>
          </p:txBody>
        </p:sp>
        <p:sp>
          <p:nvSpPr>
            <p:cNvPr id="133" name="AutoShape 27"/>
            <p:cNvSpPr>
              <a:spLocks noChangeArrowheads="1"/>
            </p:cNvSpPr>
            <p:nvPr/>
          </p:nvSpPr>
          <p:spPr bwMode="auto">
            <a:xfrm rot="10996687" flipH="1" flipV="1">
              <a:off x="7164078" y="3095237"/>
              <a:ext cx="939754" cy="187872"/>
            </a:xfrm>
            <a:prstGeom prst="leftArrow">
              <a:avLst>
                <a:gd name="adj1" fmla="val 50000"/>
                <a:gd name="adj2" fmla="val 82592"/>
              </a:avLst>
            </a:prstGeom>
            <a:solidFill>
              <a:sysClr val="window" lastClr="FFFFFF"/>
            </a:solidFill>
            <a:ln w="19050" cap="flat" cmpd="sng" algn="ctr">
              <a:solidFill>
                <a:srgbClr val="C0504D"/>
              </a:solidFill>
              <a:prstDash val="solid"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bliqueTopRight"/>
              <a:lightRig rig="threePt" dir="t"/>
            </a:scene3d>
          </p:spPr>
          <p:txBody>
            <a:bodyPr wrap="none" anchor="ctr"/>
            <a:lstStyle/>
            <a:p>
              <a:pPr marL="0" marR="0" lvl="0" indent="0" algn="ctr" defTabSz="89929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800" b="1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ndara" pitchFamily="34" charset="0"/>
                  <a:ea typeface="+mn-ea"/>
                  <a:cs typeface="+mn-cs"/>
                </a:rPr>
                <a:t>Export</a:t>
              </a:r>
              <a:endParaRPr kumimoji="0" lang="fr-FR" sz="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ndara" pitchFamily="34" charset="0"/>
                <a:ea typeface="+mn-ea"/>
                <a:cs typeface="+mn-cs"/>
              </a:endParaRPr>
            </a:p>
          </p:txBody>
        </p:sp>
        <p:grpSp>
          <p:nvGrpSpPr>
            <p:cNvPr id="6" name="Groupe 133"/>
            <p:cNvGrpSpPr/>
            <p:nvPr/>
          </p:nvGrpSpPr>
          <p:grpSpPr>
            <a:xfrm>
              <a:off x="7951855" y="2981365"/>
              <a:ext cx="395114" cy="344188"/>
              <a:chOff x="25064740" y="10263477"/>
              <a:chExt cx="1281109" cy="1281109"/>
            </a:xfrm>
          </p:grpSpPr>
          <p:pic>
            <p:nvPicPr>
              <p:cNvPr id="135" name="Picture 2" descr="C:\Documents and Settings\Paul\Local Settings\Temporary Internet Files\Content.IE5\VR278ETY\MCj04348450000[1].png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 flipH="1">
                <a:off x="25064740" y="10263477"/>
                <a:ext cx="1281109" cy="128110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6" name="Croix 135"/>
              <p:cNvSpPr/>
              <p:nvPr/>
            </p:nvSpPr>
            <p:spPr bwMode="auto">
              <a:xfrm>
                <a:off x="25271067" y="10817478"/>
                <a:ext cx="540000" cy="540000"/>
              </a:xfrm>
              <a:prstGeom prst="plus">
                <a:avLst>
                  <a:gd name="adj" fmla="val 38099"/>
                </a:avLst>
              </a:prstGeom>
              <a:solidFill>
                <a:srgbClr val="C00000"/>
              </a:solidFill>
              <a:ln>
                <a:noFill/>
                <a:headEnd type="none" w="med" len="med"/>
                <a:tailEnd type="none" w="med" len="med"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isometricOffAxis2Left">
                  <a:rot lat="1080000" lon="360000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49263" rtl="0" eaLnBrk="1" fontAlgn="base" latinLnBrk="0" hangingPunct="1">
                  <a:lnSpc>
                    <a:spcPct val="87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Arial" charset="0"/>
                  <a:buNone/>
                  <a:tabLst/>
                </a:pPr>
                <a:endParaRPr kumimoji="0" lang="fr-FR" sz="700" b="0" i="0" u="none" strike="noStrike" cap="none" normalizeH="0" baseline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Arial" charset="0"/>
                </a:endParaRPr>
              </a:p>
            </p:txBody>
          </p:sp>
        </p:grpSp>
        <p:pic>
          <p:nvPicPr>
            <p:cNvPr id="137" name="Picture 2" descr="C:\Documents and Settings\Paul\Local Settings\Temporary Internet Files\Content.IE5\F277Q1E1\MCj04339400000[1].png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4573538" y="2574758"/>
              <a:ext cx="528783" cy="460628"/>
            </a:xfrm>
            <a:prstGeom prst="rect">
              <a:avLst/>
            </a:prstGeom>
            <a:noFill/>
          </p:spPr>
        </p:pic>
        <p:sp>
          <p:nvSpPr>
            <p:cNvPr id="138" name="AutoShape 5"/>
            <p:cNvSpPr>
              <a:spLocks noChangeArrowheads="1"/>
            </p:cNvSpPr>
            <p:nvPr/>
          </p:nvSpPr>
          <p:spPr bwMode="auto">
            <a:xfrm rot="21372369">
              <a:off x="6041235" y="2433881"/>
              <a:ext cx="1266656" cy="2963346"/>
            </a:xfrm>
            <a:prstGeom prst="flowChartAlternateProcess">
              <a:avLst/>
            </a:prstGeom>
            <a:noFill/>
            <a:ln w="19050" cap="flat" cmpd="sng" algn="ctr">
              <a:solidFill>
                <a:srgbClr val="4F81BD"/>
              </a:solidFill>
              <a:prstDash val="solid"/>
              <a:headEnd/>
              <a:tailEnd/>
            </a:ln>
            <a:effectLst/>
            <a:scene3d>
              <a:camera prst="isometricOffAxis1Top"/>
              <a:lightRig rig="threePt" dir="t"/>
            </a:scene3d>
          </p:spPr>
          <p:txBody>
            <a:bodyPr wrap="none" anchor="ctr"/>
            <a:lstStyle/>
            <a:p>
              <a:pPr marL="0" marR="0" lvl="0" indent="0" algn="ctr" defTabSz="89929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4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ndara" pitchFamily="34" charset="0"/>
                <a:ea typeface="+mn-ea"/>
                <a:cs typeface="+mn-cs"/>
              </a:endParaRPr>
            </a:p>
          </p:txBody>
        </p:sp>
        <p:pic>
          <p:nvPicPr>
            <p:cNvPr id="139" name="Picture 6" descr="C:\Documents and Settings\Paul\Local Settings\Temporary Internet Files\Content.IE5\DSU1U6MR\MCj04326470000[1].png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4578D7"/>
                </a:clrFrom>
                <a:clrTo>
                  <a:srgbClr val="4578D7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5868144" y="3313620"/>
              <a:ext cx="528783" cy="4606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40" name="AutoShape 5"/>
            <p:cNvSpPr>
              <a:spLocks noChangeArrowheads="1"/>
            </p:cNvSpPr>
            <p:nvPr/>
          </p:nvSpPr>
          <p:spPr bwMode="auto">
            <a:xfrm>
              <a:off x="6568774" y="4258202"/>
              <a:ext cx="1032595" cy="208563"/>
            </a:xfrm>
            <a:prstGeom prst="flowChartAlternateProcess">
              <a:avLst/>
            </a:prstGeom>
            <a:solidFill>
              <a:sysClr val="window" lastClr="FFFFFF"/>
            </a:solidFill>
            <a:ln w="19050" cap="flat" cmpd="sng" algn="ctr">
              <a:solidFill>
                <a:srgbClr val="4F81BD"/>
              </a:solidFill>
              <a:prstDash val="solid"/>
              <a:headEnd/>
              <a:tailEnd/>
            </a:ln>
            <a:effectLst/>
            <a:scene3d>
              <a:camera prst="perspectiveContrastingRightFacing">
                <a:rot lat="623785" lon="19800000" rev="213211"/>
              </a:camera>
              <a:lightRig rig="threePt" dir="t"/>
            </a:scene3d>
          </p:spPr>
          <p:txBody>
            <a:bodyPr wrap="none" anchor="ctr"/>
            <a:lstStyle/>
            <a:p>
              <a:pPr marL="0" marR="0" lvl="0" indent="0" algn="ctr" defTabSz="89929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05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ndara" pitchFamily="34" charset="0"/>
                  <a:ea typeface="+mn-ea"/>
                  <a:cs typeface="+mn-cs"/>
                </a:rPr>
                <a:t>CH Aurillac</a:t>
              </a:r>
              <a:endParaRPr kumimoji="0" lang="fr-FR" sz="105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ndara" pitchFamily="34" charset="0"/>
                <a:ea typeface="+mn-ea"/>
                <a:cs typeface="+mn-cs"/>
              </a:endParaRPr>
            </a:p>
          </p:txBody>
        </p:sp>
        <p:sp>
          <p:nvSpPr>
            <p:cNvPr id="141" name="ZoneTexte 98"/>
            <p:cNvSpPr txBox="1">
              <a:spLocks noChangeArrowheads="1"/>
            </p:cNvSpPr>
            <p:nvPr/>
          </p:nvSpPr>
          <p:spPr bwMode="auto">
            <a:xfrm>
              <a:off x="6919565" y="3892841"/>
              <a:ext cx="843677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scene3d>
              <a:camera prst="obliqueTopRight"/>
              <a:lightRig rig="threePt" dir="t"/>
            </a:scene3d>
          </p:spPr>
          <p:txBody>
            <a:bodyPr wrap="square" lIns="36000" rIns="3600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8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ndara" pitchFamily="34" charset="0"/>
                </a:rPr>
                <a:t>Serveur d’application</a:t>
              </a:r>
              <a:endParaRPr kumimoji="0" lang="fr-FR" sz="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ndara" pitchFamily="34" charset="0"/>
              </a:endParaRPr>
            </a:p>
          </p:txBody>
        </p:sp>
        <p:sp>
          <p:nvSpPr>
            <p:cNvPr id="142" name="AutoShape 27"/>
            <p:cNvSpPr>
              <a:spLocks noChangeArrowheads="1"/>
            </p:cNvSpPr>
            <p:nvPr/>
          </p:nvSpPr>
          <p:spPr bwMode="auto">
            <a:xfrm rot="13500614" flipH="1" flipV="1">
              <a:off x="6158305" y="3690151"/>
              <a:ext cx="535997" cy="215669"/>
            </a:xfrm>
            <a:prstGeom prst="leftArrow">
              <a:avLst>
                <a:gd name="adj1" fmla="val 50000"/>
                <a:gd name="adj2" fmla="val 82592"/>
              </a:avLst>
            </a:prstGeom>
            <a:solidFill>
              <a:sysClr val="window" lastClr="FFFFFF"/>
            </a:solidFill>
            <a:ln w="19050" cap="flat" cmpd="sng" algn="ctr">
              <a:solidFill>
                <a:srgbClr val="C0504D"/>
              </a:solidFill>
              <a:prstDash val="solid"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bliqueTopRight"/>
              <a:lightRig rig="threePt" dir="t"/>
            </a:scene3d>
          </p:spPr>
          <p:txBody>
            <a:bodyPr wrap="none" anchor="ctr"/>
            <a:lstStyle/>
            <a:p>
              <a:pPr marL="0" marR="0" lvl="0" indent="0" algn="ctr" defTabSz="89929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8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ndara" pitchFamily="34" charset="0"/>
                  <a:ea typeface="+mn-ea"/>
                  <a:cs typeface="+mn-cs"/>
                </a:rPr>
                <a:t>Export</a:t>
              </a:r>
              <a:endParaRPr kumimoji="0" lang="fr-FR" sz="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ndara" pitchFamily="34" charset="0"/>
                <a:ea typeface="+mn-ea"/>
                <a:cs typeface="+mn-cs"/>
              </a:endParaRPr>
            </a:p>
          </p:txBody>
        </p:sp>
        <p:grpSp>
          <p:nvGrpSpPr>
            <p:cNvPr id="7" name="Groupe 142"/>
            <p:cNvGrpSpPr/>
            <p:nvPr/>
          </p:nvGrpSpPr>
          <p:grpSpPr>
            <a:xfrm>
              <a:off x="6505117" y="3931191"/>
              <a:ext cx="395114" cy="344188"/>
              <a:chOff x="13825240" y="6610658"/>
              <a:chExt cx="1281109" cy="1281109"/>
            </a:xfrm>
          </p:grpSpPr>
          <p:pic>
            <p:nvPicPr>
              <p:cNvPr id="144" name="Picture 2" descr="C:\Documents and Settings\Paul\Local Settings\Temporary Internet Files\Content.IE5\VR278ETY\MCj04348450000[1].png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 flipH="1">
                <a:off x="13825240" y="6610658"/>
                <a:ext cx="1281109" cy="128110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45" name="Croix 144"/>
              <p:cNvSpPr/>
              <p:nvPr/>
            </p:nvSpPr>
            <p:spPr bwMode="auto">
              <a:xfrm>
                <a:off x="14032338" y="7067518"/>
                <a:ext cx="540000" cy="540000"/>
              </a:xfrm>
              <a:prstGeom prst="plus">
                <a:avLst>
                  <a:gd name="adj" fmla="val 38099"/>
                </a:avLst>
              </a:prstGeom>
              <a:solidFill>
                <a:srgbClr val="C00000"/>
              </a:solidFill>
              <a:ln>
                <a:noFill/>
                <a:headEnd type="none" w="med" len="med"/>
                <a:tailEnd type="none" w="med" len="med"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isometricOffAxis2Left">
                  <a:rot lat="1080000" lon="360000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49263" rtl="0" eaLnBrk="1" fontAlgn="base" latinLnBrk="0" hangingPunct="1">
                  <a:lnSpc>
                    <a:spcPct val="87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Arial" charset="0"/>
                  <a:buNone/>
                  <a:tabLst/>
                </a:pPr>
                <a:endParaRPr kumimoji="0" lang="fr-FR" sz="700" b="0" i="0" u="none" strike="noStrike" cap="none" normalizeH="0" baseline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Arial" charset="0"/>
                </a:endParaRPr>
              </a:p>
            </p:txBody>
          </p:sp>
        </p:grpSp>
        <p:sp>
          <p:nvSpPr>
            <p:cNvPr id="146" name="ZoneTexte 99"/>
            <p:cNvSpPr txBox="1">
              <a:spLocks noChangeArrowheads="1"/>
            </p:cNvSpPr>
            <p:nvPr/>
          </p:nvSpPr>
          <p:spPr bwMode="auto">
            <a:xfrm>
              <a:off x="5388299" y="3667624"/>
              <a:ext cx="839885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scene3d>
              <a:camera prst="obliqueTopRight"/>
              <a:lightRig rig="threePt" dir="t"/>
            </a:scene3d>
          </p:spPr>
          <p:txBody>
            <a:bodyPr wrap="square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0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ndara" pitchFamily="34" charset="0"/>
                </a:rPr>
                <a:t>Serveur “grille”</a:t>
              </a:r>
              <a:endParaRPr kumimoji="0" lang="fr-FR" sz="10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ndara" pitchFamily="34" charset="0"/>
              </a:endParaRPr>
            </a:p>
          </p:txBody>
        </p:sp>
        <p:sp>
          <p:nvSpPr>
            <p:cNvPr id="147" name="ZoneTexte 99"/>
            <p:cNvSpPr txBox="1">
              <a:spLocks noChangeArrowheads="1"/>
            </p:cNvSpPr>
            <p:nvPr/>
          </p:nvSpPr>
          <p:spPr bwMode="auto">
            <a:xfrm>
              <a:off x="1475656" y="2931414"/>
              <a:ext cx="839885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scene3d>
              <a:camera prst="obliqueTopRight"/>
              <a:lightRig rig="threePt" dir="t"/>
            </a:scene3d>
          </p:spPr>
          <p:txBody>
            <a:bodyPr wrap="square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0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ndara" pitchFamily="34" charset="0"/>
                </a:rPr>
                <a:t>Serveur “grille”</a:t>
              </a:r>
              <a:endParaRPr kumimoji="0" lang="fr-FR" sz="10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ndara" pitchFamily="34" charset="0"/>
              </a:endParaRPr>
            </a:p>
          </p:txBody>
        </p:sp>
        <p:sp>
          <p:nvSpPr>
            <p:cNvPr id="148" name="Double flèche verticale 147"/>
            <p:cNvSpPr/>
            <p:nvPr/>
          </p:nvSpPr>
          <p:spPr>
            <a:xfrm rot="15740865">
              <a:off x="3446319" y="2212088"/>
              <a:ext cx="211121" cy="1852721"/>
            </a:xfrm>
            <a:prstGeom prst="upDownArrow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F79646"/>
              </a:solidFill>
              <a:prstDash val="solid"/>
            </a:ln>
            <a:effectLst/>
            <a:scene3d>
              <a:camera prst="perspectiveHeroicExtremeLeftFacing">
                <a:rot lat="0" lon="3000000" rev="21425485"/>
              </a:camera>
              <a:lightRig rig="threePt" dir="t"/>
            </a:scene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7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ndara" pitchFamily="34" charset="0"/>
                <a:ea typeface="+mn-ea"/>
                <a:cs typeface="+mn-cs"/>
              </a:endParaRPr>
            </a:p>
          </p:txBody>
        </p:sp>
        <p:sp>
          <p:nvSpPr>
            <p:cNvPr id="149" name="Double flèche verticale 148"/>
            <p:cNvSpPr/>
            <p:nvPr/>
          </p:nvSpPr>
          <p:spPr>
            <a:xfrm rot="16200000">
              <a:off x="5922030" y="2256371"/>
              <a:ext cx="211121" cy="1563204"/>
            </a:xfrm>
            <a:prstGeom prst="upDownArrow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F79646"/>
              </a:solidFill>
              <a:prstDash val="solid"/>
            </a:ln>
            <a:effectLst/>
            <a:scene3d>
              <a:camera prst="perspectiveHeroicExtremeLeftFacing">
                <a:rot lat="0" lon="3000000" rev="21425485"/>
              </a:camera>
              <a:lightRig rig="threePt" dir="t"/>
            </a:scene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7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ndara" pitchFamily="34" charset="0"/>
                <a:ea typeface="+mn-ea"/>
                <a:cs typeface="+mn-cs"/>
              </a:endParaRPr>
            </a:p>
          </p:txBody>
        </p:sp>
        <p:sp>
          <p:nvSpPr>
            <p:cNvPr id="150" name="Double flèche verticale 149"/>
            <p:cNvSpPr/>
            <p:nvPr/>
          </p:nvSpPr>
          <p:spPr>
            <a:xfrm rot="17855779">
              <a:off x="5384645" y="2828323"/>
              <a:ext cx="193346" cy="986425"/>
            </a:xfrm>
            <a:prstGeom prst="upDownArrow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F79646"/>
              </a:solidFill>
              <a:prstDash val="solid"/>
            </a:ln>
            <a:effectLst/>
            <a:scene3d>
              <a:camera prst="perspectiveHeroicExtremeLeftFacing">
                <a:rot lat="0" lon="3000000" rev="21425485"/>
              </a:camera>
              <a:lightRig rig="threePt" dir="t"/>
            </a:scene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7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ndara" pitchFamily="34" charset="0"/>
                <a:ea typeface="+mn-ea"/>
                <a:cs typeface="+mn-cs"/>
              </a:endParaRPr>
            </a:p>
          </p:txBody>
        </p:sp>
        <p:sp>
          <p:nvSpPr>
            <p:cNvPr id="151" name="Double flèche verticale 150"/>
            <p:cNvSpPr/>
            <p:nvPr/>
          </p:nvSpPr>
          <p:spPr>
            <a:xfrm rot="14539782">
              <a:off x="5408855" y="2431916"/>
              <a:ext cx="211121" cy="598781"/>
            </a:xfrm>
            <a:prstGeom prst="upDownArrow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F79646"/>
              </a:solidFill>
              <a:prstDash val="solid"/>
            </a:ln>
            <a:effectLst/>
            <a:scene3d>
              <a:camera prst="perspectiveHeroicExtremeLeftFacing">
                <a:rot lat="0" lon="3000000" rev="21425485"/>
              </a:camera>
              <a:lightRig rig="threePt" dir="t"/>
            </a:scene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7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ndara" pitchFamily="34" charset="0"/>
                <a:ea typeface="+mn-ea"/>
                <a:cs typeface="+mn-cs"/>
              </a:endParaRPr>
            </a:p>
          </p:txBody>
        </p:sp>
        <p:sp>
          <p:nvSpPr>
            <p:cNvPr id="152" name="Virage 151"/>
            <p:cNvSpPr/>
            <p:nvPr/>
          </p:nvSpPr>
          <p:spPr>
            <a:xfrm rot="5400000" flipH="1">
              <a:off x="3918106" y="3511390"/>
              <a:ext cx="1495311" cy="616150"/>
            </a:xfrm>
            <a:prstGeom prst="bentArrow">
              <a:avLst>
                <a:gd name="adj1" fmla="val 15156"/>
                <a:gd name="adj2" fmla="val 14117"/>
                <a:gd name="adj3" fmla="val 25629"/>
                <a:gd name="adj4" fmla="val 89556"/>
              </a:avLst>
            </a:prstGeom>
            <a:ln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700"/>
            </a:p>
          </p:txBody>
        </p:sp>
        <p:pic>
          <p:nvPicPr>
            <p:cNvPr id="154" name="Picture 23" descr="MCj04247660000[1]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4071934" y="4357694"/>
              <a:ext cx="691914" cy="6219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5" name="Image 154" descr="cps.png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1856249">
              <a:off x="3820142" y="5102642"/>
              <a:ext cx="469335" cy="261996"/>
            </a:xfrm>
            <a:prstGeom prst="rect">
              <a:avLst/>
            </a:prstGeom>
          </p:spPr>
        </p:pic>
        <p:grpSp>
          <p:nvGrpSpPr>
            <p:cNvPr id="8" name="Groupe 155"/>
            <p:cNvGrpSpPr/>
            <p:nvPr/>
          </p:nvGrpSpPr>
          <p:grpSpPr>
            <a:xfrm>
              <a:off x="4857753" y="3071809"/>
              <a:ext cx="1627340" cy="2295939"/>
              <a:chOff x="15032499" y="10600120"/>
              <a:chExt cx="5276447" cy="8545754"/>
            </a:xfrm>
          </p:grpSpPr>
          <p:sp>
            <p:nvSpPr>
              <p:cNvPr id="157" name="Virage 156"/>
              <p:cNvSpPr/>
              <p:nvPr/>
            </p:nvSpPr>
            <p:spPr>
              <a:xfrm rot="5400000" flipH="1" flipV="1">
                <a:off x="13171057" y="12461562"/>
                <a:ext cx="5565718" cy="1842833"/>
              </a:xfrm>
              <a:prstGeom prst="bentArrow">
                <a:avLst>
                  <a:gd name="adj1" fmla="val 15156"/>
                  <a:gd name="adj2" fmla="val 14117"/>
                  <a:gd name="adj3" fmla="val 25629"/>
                  <a:gd name="adj4" fmla="val 89556"/>
                </a:avLst>
              </a:prstGeom>
              <a:ln/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700"/>
              </a:p>
            </p:txBody>
          </p:sp>
          <p:pic>
            <p:nvPicPr>
              <p:cNvPr id="159" name="Picture 23" descr="MCj04247660000[1]"/>
              <p:cNvPicPr>
                <a:picLocks noChangeAspect="1" noChangeArrowheads="1"/>
              </p:cNvPicPr>
              <p:nvPr/>
            </p:nvPicPr>
            <p:blipFill>
              <a:blip r:embed="rId8" cstate="print"/>
              <a:srcRect/>
              <a:stretch>
                <a:fillRect/>
              </a:stretch>
            </p:blipFill>
            <p:spPr bwMode="auto">
              <a:xfrm flipH="1">
                <a:off x="15959011" y="15386335"/>
                <a:ext cx="2199235" cy="231496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60" name="Image 159" descr="cps.png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19680094">
                <a:off x="16531734" y="18168200"/>
                <a:ext cx="1521760" cy="975180"/>
              </a:xfrm>
              <a:prstGeom prst="rect">
                <a:avLst/>
              </a:prstGeom>
            </p:spPr>
          </p:pic>
          <p:pic>
            <p:nvPicPr>
              <p:cNvPr id="161" name="Picture 2"/>
              <p:cNvPicPr>
                <a:picLocks noChangeAspect="1" noChangeArrowheads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275299" y="16715838"/>
                <a:ext cx="2033647" cy="2430036"/>
              </a:xfrm>
              <a:prstGeom prst="rect">
                <a:avLst/>
              </a:prstGeom>
              <a:noFill/>
              <a:ln>
                <a:noFill/>
              </a:ln>
              <a:effectLst/>
              <a:scene3d>
                <a:camera prst="orthographicFront">
                  <a:rot lat="0" lon="2100000" rev="0"/>
                </a:camera>
                <a:lightRig rig="threePt" dir="t"/>
              </a:scene3d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pic>
          <p:nvPicPr>
            <p:cNvPr id="162" name="Picture 4" descr="C:\Documents and Settings\Paul\Local Settings\Temporary Internet Files\Content.IE5\VR278ETY\MCj04325930000[2].png"/>
            <p:cNvPicPr>
              <a:picLocks noChangeAspect="1" noChangeArrowheads="1"/>
            </p:cNvPicPr>
            <p:nvPr/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4638911" y="3914869"/>
              <a:ext cx="387771" cy="3377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63" name="ZoneTexte 112"/>
            <p:cNvSpPr txBox="1">
              <a:spLocks noChangeArrowheads="1"/>
            </p:cNvSpPr>
            <p:nvPr/>
          </p:nvSpPr>
          <p:spPr bwMode="auto">
            <a:xfrm rot="20694108">
              <a:off x="7105299" y="3438495"/>
              <a:ext cx="1225015" cy="4154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050" b="1" i="1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itchFamily="34" charset="0"/>
                </a:rPr>
                <a:t>Limite physique de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050" b="1" i="1" u="none" strike="noStrike" kern="0" cap="none" spc="0" normalizeH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itchFamily="34" charset="0"/>
                </a:rPr>
                <a:t> GINSENG - RSPA</a:t>
              </a:r>
              <a:endParaRPr kumimoji="0" lang="fr-FR" sz="1050" b="1" i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164" name="ZoneTexte 242"/>
            <p:cNvSpPr txBox="1">
              <a:spLocks noChangeArrowheads="1"/>
            </p:cNvSpPr>
            <p:nvPr/>
          </p:nvSpPr>
          <p:spPr bwMode="auto">
            <a:xfrm>
              <a:off x="4220557" y="3758828"/>
              <a:ext cx="68863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fr-FR" sz="900" b="1" kern="0" dirty="0" smtClean="0">
                  <a:solidFill>
                    <a:sysClr val="windowText" lastClr="000000"/>
                  </a:solidFill>
                  <a:latin typeface="Candara" pitchFamily="34" charset="0"/>
                </a:rPr>
                <a:t>Certificat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fr-FR" sz="900" b="1" kern="0" dirty="0" smtClean="0">
                  <a:solidFill>
                    <a:sysClr val="windowText" lastClr="000000"/>
                  </a:solidFill>
                  <a:latin typeface="Candara" pitchFamily="34" charset="0"/>
                </a:rPr>
                <a:t>X509</a:t>
              </a:r>
              <a:endParaRPr kumimoji="0" lang="fr-FR" sz="9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ndara" pitchFamily="34" charset="0"/>
              </a:endParaRPr>
            </a:p>
          </p:txBody>
        </p:sp>
        <p:sp>
          <p:nvSpPr>
            <p:cNvPr id="165" name="Pentagone 164"/>
            <p:cNvSpPr/>
            <p:nvPr/>
          </p:nvSpPr>
          <p:spPr>
            <a:xfrm>
              <a:off x="4846318" y="5589240"/>
              <a:ext cx="4138132" cy="288032"/>
            </a:xfrm>
            <a:prstGeom prst="homePlate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ndara" pitchFamily="34" charset="0"/>
                </a:rPr>
                <a:t>Partie GINSENG - Périnatalité</a:t>
              </a:r>
              <a:endParaRPr lang="fr-FR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itchFamily="34" charset="0"/>
              </a:endParaRPr>
            </a:p>
          </p:txBody>
        </p:sp>
        <p:sp>
          <p:nvSpPr>
            <p:cNvPr id="166" name="Pentagone 165"/>
            <p:cNvSpPr/>
            <p:nvPr/>
          </p:nvSpPr>
          <p:spPr>
            <a:xfrm flipH="1">
              <a:off x="611560" y="5589240"/>
              <a:ext cx="4248472" cy="288032"/>
            </a:xfrm>
            <a:prstGeom prst="homePlate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ndara" pitchFamily="34" charset="0"/>
                </a:rPr>
                <a:t>Partie GINSENG - RSCA</a:t>
              </a:r>
              <a:endParaRPr lang="fr-FR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106"/>
          <p:cNvGrpSpPr/>
          <p:nvPr/>
        </p:nvGrpSpPr>
        <p:grpSpPr>
          <a:xfrm>
            <a:off x="84101" y="728190"/>
            <a:ext cx="8952395" cy="5149082"/>
            <a:chOff x="84101" y="728190"/>
            <a:chExt cx="8952395" cy="5149082"/>
          </a:xfrm>
        </p:grpSpPr>
        <p:sp>
          <p:nvSpPr>
            <p:cNvPr id="84" name="Rectangle à coins arrondis 83"/>
            <p:cNvSpPr/>
            <p:nvPr/>
          </p:nvSpPr>
          <p:spPr bwMode="auto">
            <a:xfrm rot="21421678" flipH="1">
              <a:off x="4721145" y="1147165"/>
              <a:ext cx="2330961" cy="4068884"/>
            </a:xfrm>
            <a:prstGeom prst="roundRect">
              <a:avLst/>
            </a:prstGeom>
            <a:blipFill>
              <a:blip r:embed="rId2" cstate="print"/>
              <a:stretch>
                <a:fillRect/>
              </a:stretch>
            </a:blipFill>
            <a:ln w="50800" cap="flat" cmpd="sng" algn="ctr">
              <a:solidFill>
                <a:srgbClr val="4F81BD">
                  <a:shade val="50000"/>
                </a:srgbClr>
              </a:solidFill>
              <a:prstDash val="sysDash"/>
            </a:ln>
            <a:effectLst/>
            <a:scene3d>
              <a:camera prst="isometricOffAxis1Top"/>
              <a:lightRig rig="threePt" dir="t"/>
            </a:scene3d>
          </p:spPr>
          <p:txBody>
            <a:bodyPr lIns="72000" anchor="ctr"/>
            <a:lstStyle/>
            <a:p>
              <a:pPr marL="0" marR="0" lvl="0" indent="0" defTabSz="89929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800" b="1" i="1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ndara" pitchFamily="34" charset="0"/>
                <a:ea typeface="+mn-ea"/>
                <a:cs typeface="+mn-cs"/>
              </a:endParaRPr>
            </a:p>
          </p:txBody>
        </p:sp>
        <p:sp>
          <p:nvSpPr>
            <p:cNvPr id="85" name="Rectangle à coins arrondis 84"/>
            <p:cNvSpPr/>
            <p:nvPr/>
          </p:nvSpPr>
          <p:spPr bwMode="auto">
            <a:xfrm rot="21421678">
              <a:off x="926930" y="728190"/>
              <a:ext cx="4252294" cy="4068884"/>
            </a:xfrm>
            <a:prstGeom prst="roundRect">
              <a:avLst/>
            </a:prstGeom>
            <a:blipFill>
              <a:blip r:embed="rId3" cstate="print">
                <a:duotone>
                  <a:prstClr val="black"/>
                  <a:schemeClr val="accent3">
                    <a:lumMod val="75000"/>
                    <a:tint val="45000"/>
                    <a:satMod val="400000"/>
                  </a:schemeClr>
                </a:duotone>
              </a:blip>
              <a:stretch>
                <a:fillRect/>
              </a:stretch>
            </a:blipFill>
            <a:ln w="50800" cap="flat" cmpd="sng" algn="ctr">
              <a:solidFill>
                <a:srgbClr val="92D050"/>
              </a:solidFill>
              <a:prstDash val="sysDash"/>
            </a:ln>
            <a:effectLst/>
            <a:scene3d>
              <a:camera prst="isometricOffAxis1Top"/>
              <a:lightRig rig="threePt" dir="t"/>
            </a:scene3d>
          </p:spPr>
          <p:txBody>
            <a:bodyPr lIns="72000" anchor="ctr"/>
            <a:lstStyle/>
            <a:p>
              <a:pPr marL="0" marR="0" lvl="0" indent="0" defTabSz="89929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800" b="1" i="1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ndara" pitchFamily="34" charset="0"/>
                <a:ea typeface="+mn-ea"/>
                <a:cs typeface="+mn-cs"/>
              </a:endParaRPr>
            </a:p>
          </p:txBody>
        </p:sp>
        <p:sp>
          <p:nvSpPr>
            <p:cNvPr id="86" name="AutoShape 5"/>
            <p:cNvSpPr>
              <a:spLocks noChangeArrowheads="1"/>
            </p:cNvSpPr>
            <p:nvPr/>
          </p:nvSpPr>
          <p:spPr bwMode="auto">
            <a:xfrm>
              <a:off x="3119393" y="1539502"/>
              <a:ext cx="2572546" cy="1285921"/>
            </a:xfrm>
            <a:prstGeom prst="flowChartAlternateProcess">
              <a:avLst/>
            </a:prstGeom>
            <a:noFill/>
            <a:ln w="19050" cap="flat" cmpd="sng" algn="ctr">
              <a:solidFill>
                <a:srgbClr val="4F81BD"/>
              </a:solidFill>
              <a:prstDash val="solid"/>
              <a:headEnd/>
              <a:tailEnd/>
            </a:ln>
            <a:effectLst/>
            <a:scene3d>
              <a:camera prst="isometricOffAxis1Top"/>
              <a:lightRig rig="threePt" dir="t"/>
            </a:scene3d>
          </p:spPr>
          <p:txBody>
            <a:bodyPr wrap="none" anchor="ctr"/>
            <a:lstStyle/>
            <a:p>
              <a:pPr marL="0" marR="0" lvl="0" indent="0" algn="ctr" defTabSz="89929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4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ndara" pitchFamily="34" charset="0"/>
                <a:ea typeface="+mn-ea"/>
                <a:cs typeface="+mn-cs"/>
              </a:endParaRPr>
            </a:p>
          </p:txBody>
        </p:sp>
        <p:sp>
          <p:nvSpPr>
            <p:cNvPr id="87" name="Bouée 86"/>
            <p:cNvSpPr/>
            <p:nvPr/>
          </p:nvSpPr>
          <p:spPr>
            <a:xfrm>
              <a:off x="4375245" y="2555566"/>
              <a:ext cx="943753" cy="822113"/>
            </a:xfrm>
            <a:prstGeom prst="donut">
              <a:avLst>
                <a:gd name="adj" fmla="val 7410"/>
              </a:avLst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  <a:scene3d>
              <a:camera prst="isometricOffAxis1Top"/>
              <a:lightRig rig="threePt" dir="t"/>
            </a:scene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7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ndara" pitchFamily="34" charset="0"/>
                <a:ea typeface="+mn-ea"/>
                <a:cs typeface="+mn-cs"/>
              </a:endParaRPr>
            </a:p>
          </p:txBody>
        </p:sp>
        <p:sp>
          <p:nvSpPr>
            <p:cNvPr id="88" name="Bouée 87"/>
            <p:cNvSpPr/>
            <p:nvPr/>
          </p:nvSpPr>
          <p:spPr>
            <a:xfrm>
              <a:off x="4514032" y="2676465"/>
              <a:ext cx="666178" cy="580315"/>
            </a:xfrm>
            <a:prstGeom prst="donut">
              <a:avLst>
                <a:gd name="adj" fmla="val 9474"/>
              </a:avLst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  <a:scene3d>
              <a:camera prst="isometricOffAxis1Top"/>
              <a:lightRig rig="threePt" dir="t"/>
            </a:scene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7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ndara" pitchFamily="34" charset="0"/>
                <a:ea typeface="+mn-ea"/>
                <a:cs typeface="+mn-cs"/>
              </a:endParaRPr>
            </a:p>
          </p:txBody>
        </p:sp>
        <p:sp>
          <p:nvSpPr>
            <p:cNvPr id="89" name="Bouée 88"/>
            <p:cNvSpPr/>
            <p:nvPr/>
          </p:nvSpPr>
          <p:spPr>
            <a:xfrm>
              <a:off x="4625062" y="2773184"/>
              <a:ext cx="444119" cy="386877"/>
            </a:xfrm>
            <a:prstGeom prst="donut">
              <a:avLst>
                <a:gd name="adj" fmla="val 9474"/>
              </a:avLst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  <a:scene3d>
              <a:camera prst="isometricOffAxis1Top"/>
              <a:lightRig rig="threePt" dir="t"/>
            </a:scene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7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ndara" pitchFamily="34" charset="0"/>
                <a:ea typeface="+mn-ea"/>
                <a:cs typeface="+mn-cs"/>
              </a:endParaRPr>
            </a:p>
          </p:txBody>
        </p:sp>
        <p:sp>
          <p:nvSpPr>
            <p:cNvPr id="90" name="ZoneTexte 98"/>
            <p:cNvSpPr txBox="1">
              <a:spLocks noChangeArrowheads="1"/>
            </p:cNvSpPr>
            <p:nvPr/>
          </p:nvSpPr>
          <p:spPr bwMode="auto">
            <a:xfrm>
              <a:off x="4846318" y="2000240"/>
              <a:ext cx="705253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scene3d>
              <a:camera prst="obliqueTopRight"/>
              <a:lightRig rig="threePt" dir="t"/>
            </a:scene3d>
          </p:spPr>
          <p:txBody>
            <a:bodyPr wrap="square" lIns="36000" rIns="3600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8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ndara" pitchFamily="34" charset="0"/>
                </a:rPr>
                <a:t>Serveur d’application</a:t>
              </a:r>
              <a:endParaRPr kumimoji="0" lang="fr-FR" sz="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ndara" pitchFamily="34" charset="0"/>
              </a:endParaRPr>
            </a:p>
          </p:txBody>
        </p:sp>
        <p:sp>
          <p:nvSpPr>
            <p:cNvPr id="91" name="AutoShape 5"/>
            <p:cNvSpPr>
              <a:spLocks noChangeArrowheads="1"/>
            </p:cNvSpPr>
            <p:nvPr/>
          </p:nvSpPr>
          <p:spPr bwMode="auto">
            <a:xfrm>
              <a:off x="4619525" y="1772816"/>
              <a:ext cx="1032595" cy="208563"/>
            </a:xfrm>
            <a:prstGeom prst="flowChartAlternateProcess">
              <a:avLst/>
            </a:prstGeom>
            <a:solidFill>
              <a:sysClr val="window" lastClr="FFFFFF"/>
            </a:solidFill>
            <a:ln w="19050" cap="flat" cmpd="sng" algn="ctr">
              <a:solidFill>
                <a:srgbClr val="4F81BD"/>
              </a:solidFill>
              <a:prstDash val="solid"/>
              <a:headEnd/>
              <a:tailEnd/>
            </a:ln>
            <a:effectLst/>
            <a:scene3d>
              <a:camera prst="perspectiveContrastingLeftFacing"/>
              <a:lightRig rig="threePt" dir="t"/>
            </a:scene3d>
          </p:spPr>
          <p:txBody>
            <a:bodyPr wrap="none" anchor="ctr"/>
            <a:lstStyle/>
            <a:p>
              <a:pPr marL="0" marR="0" lvl="0" indent="0" algn="ctr" defTabSz="89929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050" b="1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ndara" pitchFamily="34" charset="0"/>
                  <a:ea typeface="+mn-ea"/>
                  <a:cs typeface="+mn-cs"/>
                </a:rPr>
                <a:t>Laboratoire ACP</a:t>
              </a:r>
              <a:endParaRPr kumimoji="0" lang="fr-FR" sz="105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ndara" pitchFamily="34" charset="0"/>
                <a:ea typeface="+mn-ea"/>
                <a:cs typeface="+mn-cs"/>
              </a:endParaRPr>
            </a:p>
          </p:txBody>
        </p:sp>
        <p:sp>
          <p:nvSpPr>
            <p:cNvPr id="92" name="AutoShape 27"/>
            <p:cNvSpPr>
              <a:spLocks noChangeArrowheads="1"/>
            </p:cNvSpPr>
            <p:nvPr/>
          </p:nvSpPr>
          <p:spPr bwMode="auto">
            <a:xfrm rot="10996687" flipH="1" flipV="1">
              <a:off x="3738556" y="2098723"/>
              <a:ext cx="939754" cy="187872"/>
            </a:xfrm>
            <a:prstGeom prst="leftArrow">
              <a:avLst>
                <a:gd name="adj1" fmla="val 50000"/>
                <a:gd name="adj2" fmla="val 82592"/>
              </a:avLst>
            </a:prstGeom>
            <a:solidFill>
              <a:sysClr val="window" lastClr="FFFFFF"/>
            </a:solidFill>
            <a:ln w="19050" cap="flat" cmpd="sng" algn="ctr">
              <a:solidFill>
                <a:srgbClr val="C0504D"/>
              </a:solidFill>
              <a:prstDash val="solid"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bliqueTopRight"/>
              <a:lightRig rig="threePt" dir="t"/>
            </a:scene3d>
          </p:spPr>
          <p:txBody>
            <a:bodyPr wrap="none" anchor="ctr"/>
            <a:lstStyle/>
            <a:p>
              <a:pPr marL="0" marR="0" lvl="0" indent="0" algn="ctr" defTabSz="89929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8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ndara" pitchFamily="34" charset="0"/>
                  <a:ea typeface="+mn-ea"/>
                  <a:cs typeface="+mn-cs"/>
                </a:rPr>
                <a:t>Export</a:t>
              </a:r>
              <a:endParaRPr kumimoji="0" lang="fr-FR" sz="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ndara" pitchFamily="34" charset="0"/>
                <a:ea typeface="+mn-ea"/>
                <a:cs typeface="+mn-cs"/>
              </a:endParaRPr>
            </a:p>
          </p:txBody>
        </p:sp>
        <p:pic>
          <p:nvPicPr>
            <p:cNvPr id="93" name="Picture 6" descr="C:\Documents and Settings\Paul\Local Settings\Temporary Internet Files\Content.IE5\DSU1U6MR\MCj04326470000[1]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339719" y="1902735"/>
              <a:ext cx="528783" cy="4606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4" name="ZoneTexte 99"/>
            <p:cNvSpPr txBox="1">
              <a:spLocks noChangeArrowheads="1"/>
            </p:cNvSpPr>
            <p:nvPr/>
          </p:nvSpPr>
          <p:spPr bwMode="auto">
            <a:xfrm>
              <a:off x="3365529" y="1579392"/>
              <a:ext cx="846431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scene3d>
              <a:camera prst="obliqueTopRight"/>
              <a:lightRig rig="threePt" dir="t"/>
            </a:scene3d>
          </p:spPr>
          <p:txBody>
            <a:bodyPr wrap="square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0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ndara" pitchFamily="34" charset="0"/>
                </a:rPr>
                <a:t>Serveur “grille”</a:t>
              </a:r>
              <a:endParaRPr kumimoji="0" lang="fr-FR" sz="10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ndara" pitchFamily="34" charset="0"/>
              </a:endParaRPr>
            </a:p>
          </p:txBody>
        </p:sp>
        <p:sp>
          <p:nvSpPr>
            <p:cNvPr id="95" name="Double flèche verticale 94"/>
            <p:cNvSpPr/>
            <p:nvPr/>
          </p:nvSpPr>
          <p:spPr>
            <a:xfrm rot="17745568">
              <a:off x="4053980" y="2075006"/>
              <a:ext cx="152986" cy="1008018"/>
            </a:xfrm>
            <a:prstGeom prst="upDownArrow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F79646"/>
              </a:solidFill>
              <a:prstDash val="solid"/>
            </a:ln>
            <a:effectLst/>
            <a:scene3d>
              <a:camera prst="perspectiveRelaxedModerately" fov="3000000">
                <a:rot lat="20399999" lon="880854" rev="21409002"/>
              </a:camera>
              <a:lightRig rig="threePt" dir="t"/>
            </a:scene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7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ndara" pitchFamily="34" charset="0"/>
                <a:ea typeface="+mn-ea"/>
                <a:cs typeface="+mn-cs"/>
              </a:endParaRPr>
            </a:p>
          </p:txBody>
        </p:sp>
        <p:sp>
          <p:nvSpPr>
            <p:cNvPr id="96" name="AutoShape 5"/>
            <p:cNvSpPr>
              <a:spLocks noChangeArrowheads="1"/>
            </p:cNvSpPr>
            <p:nvPr/>
          </p:nvSpPr>
          <p:spPr bwMode="auto">
            <a:xfrm rot="21411749">
              <a:off x="899308" y="918508"/>
              <a:ext cx="1388055" cy="2917313"/>
            </a:xfrm>
            <a:prstGeom prst="flowChartAlternateProcess">
              <a:avLst/>
            </a:prstGeom>
            <a:noFill/>
            <a:ln w="19050" cap="flat" cmpd="sng" algn="ctr">
              <a:solidFill>
                <a:srgbClr val="92D050"/>
              </a:solidFill>
              <a:prstDash val="solid"/>
              <a:headEnd/>
              <a:tailEnd/>
            </a:ln>
            <a:effectLst/>
            <a:scene3d>
              <a:camera prst="isometricOffAxis1Top"/>
              <a:lightRig rig="threePt" dir="t"/>
            </a:scene3d>
          </p:spPr>
          <p:txBody>
            <a:bodyPr wrap="none" anchor="ctr"/>
            <a:lstStyle/>
            <a:p>
              <a:pPr marL="0" marR="0" lvl="0" indent="0" algn="ctr" defTabSz="89929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4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ndara" pitchFamily="34" charset="0"/>
                <a:ea typeface="+mn-ea"/>
                <a:cs typeface="+mn-cs"/>
              </a:endParaRPr>
            </a:p>
          </p:txBody>
        </p:sp>
        <p:sp>
          <p:nvSpPr>
            <p:cNvPr id="97" name="ZoneTexte 98"/>
            <p:cNvSpPr txBox="1">
              <a:spLocks noChangeArrowheads="1"/>
            </p:cNvSpPr>
            <p:nvPr/>
          </p:nvSpPr>
          <p:spPr bwMode="auto">
            <a:xfrm>
              <a:off x="678981" y="2037903"/>
              <a:ext cx="679950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scene3d>
              <a:camera prst="obliqueTopRight"/>
              <a:lightRig rig="threePt" dir="t"/>
            </a:scene3d>
          </p:spPr>
          <p:txBody>
            <a:bodyPr wrap="square" lIns="36000" rIns="3600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8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uLnTx/>
                  <a:uFillTx/>
                  <a:latin typeface="Candara" pitchFamily="34" charset="0"/>
                </a:rPr>
                <a:t>Serveur d’application</a:t>
              </a:r>
              <a:endParaRPr kumimoji="0" lang="fr-FR" sz="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uLnTx/>
                <a:uFillTx/>
                <a:latin typeface="Candara" pitchFamily="34" charset="0"/>
              </a:endParaRPr>
            </a:p>
          </p:txBody>
        </p:sp>
        <p:sp>
          <p:nvSpPr>
            <p:cNvPr id="98" name="AutoShape 5"/>
            <p:cNvSpPr>
              <a:spLocks noChangeArrowheads="1"/>
            </p:cNvSpPr>
            <p:nvPr/>
          </p:nvSpPr>
          <p:spPr bwMode="auto">
            <a:xfrm>
              <a:off x="84101" y="1858999"/>
              <a:ext cx="1164791" cy="208563"/>
            </a:xfrm>
            <a:prstGeom prst="flowChartAlternateProcess">
              <a:avLst/>
            </a:prstGeom>
            <a:solidFill>
              <a:sysClr val="window" lastClr="FFFFFF"/>
            </a:solidFill>
            <a:ln w="19050" cap="flat" cmpd="sng" algn="ctr">
              <a:solidFill>
                <a:srgbClr val="92D050"/>
              </a:solidFill>
              <a:prstDash val="solid"/>
              <a:headEnd/>
              <a:tailEnd/>
            </a:ln>
            <a:effectLst/>
            <a:scene3d>
              <a:camera prst="perspectiveContrastingRightFacing"/>
              <a:lightRig rig="threePt" dir="t"/>
            </a:scene3d>
          </p:spPr>
          <p:txBody>
            <a:bodyPr wrap="none" anchor="ctr"/>
            <a:lstStyle/>
            <a:p>
              <a:pPr marL="0" marR="0" lvl="0" indent="0" algn="ctr" defTabSz="89929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05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ndara" pitchFamily="34" charset="0"/>
                  <a:ea typeface="+mn-ea"/>
                  <a:cs typeface="+mn-cs"/>
                </a:rPr>
                <a:t>Dépistage organisé</a:t>
              </a:r>
              <a:endParaRPr kumimoji="0" lang="fr-FR" sz="105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ndara" pitchFamily="34" charset="0"/>
                <a:ea typeface="+mn-ea"/>
                <a:cs typeface="+mn-cs"/>
              </a:endParaRPr>
            </a:p>
          </p:txBody>
        </p:sp>
        <p:pic>
          <p:nvPicPr>
            <p:cNvPr id="99" name="Picture 6" descr="C:\Documents and Settings\Paul\Local Settings\Temporary Internet Files\Content.IE5\DSU1U6MR\MCj04326470000[1]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133134" y="2262049"/>
              <a:ext cx="528783" cy="4606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0" name="ZoneTexte 99"/>
            <p:cNvSpPr txBox="1">
              <a:spLocks noChangeArrowheads="1"/>
            </p:cNvSpPr>
            <p:nvPr/>
          </p:nvSpPr>
          <p:spPr bwMode="auto">
            <a:xfrm>
              <a:off x="2169556" y="1907494"/>
              <a:ext cx="818268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scene3d>
              <a:camera prst="obliqueTopRight"/>
              <a:lightRig rig="threePt" dir="t"/>
            </a:scene3d>
          </p:spPr>
          <p:txBody>
            <a:bodyPr wrap="square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0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ndara" pitchFamily="34" charset="0"/>
                </a:rPr>
                <a:t>Serveur “grille”</a:t>
              </a:r>
              <a:endParaRPr kumimoji="0" lang="fr-FR" sz="10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ndara" pitchFamily="34" charset="0"/>
              </a:endParaRPr>
            </a:p>
          </p:txBody>
        </p:sp>
        <p:sp>
          <p:nvSpPr>
            <p:cNvPr id="101" name="AutoShape 27"/>
            <p:cNvSpPr>
              <a:spLocks noChangeArrowheads="1"/>
            </p:cNvSpPr>
            <p:nvPr/>
          </p:nvSpPr>
          <p:spPr bwMode="auto">
            <a:xfrm rot="12894853" flipH="1" flipV="1">
              <a:off x="1355177" y="2173306"/>
              <a:ext cx="929746" cy="224882"/>
            </a:xfrm>
            <a:prstGeom prst="leftRightArrow">
              <a:avLst/>
            </a:prstGeom>
            <a:solidFill>
              <a:sysClr val="window" lastClr="FFFFFF"/>
            </a:solidFill>
            <a:ln w="19050" cap="flat" cmpd="sng" algn="ctr">
              <a:solidFill>
                <a:srgbClr val="C0504D"/>
              </a:solidFill>
              <a:prstDash val="solid"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bliqueTopRight"/>
              <a:lightRig rig="threePt" dir="t"/>
            </a:scene3d>
          </p:spPr>
          <p:txBody>
            <a:bodyPr wrap="none" anchor="ctr"/>
            <a:lstStyle/>
            <a:p>
              <a:pPr marL="0" marR="0" lvl="0" indent="0" algn="ctr" defTabSz="89929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fr-FR" sz="800" b="1" kern="0" dirty="0" smtClean="0">
                  <a:solidFill>
                    <a:sysClr val="windowText" lastClr="000000"/>
                  </a:solidFill>
                  <a:latin typeface="Candara" pitchFamily="34" charset="0"/>
                  <a:ea typeface="+mn-ea"/>
                  <a:cs typeface="+mn-cs"/>
                </a:rPr>
                <a:t>Import/Export</a:t>
              </a:r>
              <a:endParaRPr kumimoji="0" lang="fr-FR" sz="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ndara" pitchFamily="34" charset="0"/>
                <a:ea typeface="+mn-ea"/>
                <a:cs typeface="+mn-cs"/>
              </a:endParaRPr>
            </a:p>
          </p:txBody>
        </p:sp>
        <p:pic>
          <p:nvPicPr>
            <p:cNvPr id="102" name="Picture 2" descr="C:\Documents and Settings\Paul\Local Settings\Temporary Internet Files\Content.IE5\VR278ETY\MCj04348450000[1]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 flipH="1">
              <a:off x="1119634" y="1743842"/>
              <a:ext cx="395114" cy="3441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3" name="Double flèche verticale 102"/>
            <p:cNvSpPr/>
            <p:nvPr/>
          </p:nvSpPr>
          <p:spPr>
            <a:xfrm rot="16590478">
              <a:off x="3403924" y="1786695"/>
              <a:ext cx="211121" cy="2007378"/>
            </a:xfrm>
            <a:prstGeom prst="upDownArrow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F79646"/>
              </a:solidFill>
              <a:prstDash val="solid"/>
            </a:ln>
            <a:effectLst/>
            <a:scene3d>
              <a:camera prst="perspectiveHeroicExtremeLeftFacing">
                <a:rot lat="0" lon="3000000" rev="21425485"/>
              </a:camera>
              <a:lightRig rig="threePt" dir="t"/>
            </a:scene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7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ndara" pitchFamily="34" charset="0"/>
                <a:ea typeface="+mn-ea"/>
                <a:cs typeface="+mn-cs"/>
              </a:endParaRPr>
            </a:p>
          </p:txBody>
        </p:sp>
        <p:pic>
          <p:nvPicPr>
            <p:cNvPr id="104" name="Picture 24" descr="MCj04339370000[1]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3071802" y="4714884"/>
              <a:ext cx="810592" cy="6600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5" name="ZoneTexte 233"/>
            <p:cNvSpPr txBox="1">
              <a:spLocks noChangeArrowheads="1"/>
            </p:cNvSpPr>
            <p:nvPr/>
          </p:nvSpPr>
          <p:spPr bwMode="auto">
            <a:xfrm>
              <a:off x="4409437" y="5072074"/>
              <a:ext cx="876943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0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ndara" pitchFamily="34" charset="0"/>
                </a:rPr>
                <a:t>Carte CPS du médecin</a:t>
              </a:r>
              <a:endParaRPr kumimoji="0" lang="fr-FR" sz="10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ndara" pitchFamily="34" charset="0"/>
              </a:endParaRPr>
            </a:p>
          </p:txBody>
        </p:sp>
        <p:sp>
          <p:nvSpPr>
            <p:cNvPr id="106" name="ZoneTexte 112"/>
            <p:cNvSpPr txBox="1">
              <a:spLocks noChangeArrowheads="1"/>
            </p:cNvSpPr>
            <p:nvPr/>
          </p:nvSpPr>
          <p:spPr bwMode="auto">
            <a:xfrm rot="1790726">
              <a:off x="510313" y="3157283"/>
              <a:ext cx="1255472" cy="4154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050" b="1" i="1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itchFamily="34" charset="0"/>
                </a:rPr>
                <a:t>Limite physique de</a:t>
              </a:r>
              <a:r>
                <a:rPr kumimoji="0" lang="fr-FR" sz="1050" b="1" i="1" u="none" strike="noStrike" kern="0" cap="none" spc="0" normalizeH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itchFamily="34" charset="0"/>
                </a:rPr>
                <a:t> 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050" b="1" i="1" u="none" strike="noStrike" kern="0" cap="none" spc="0" normalizeH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itchFamily="34" charset="0"/>
                </a:rPr>
                <a:t>GINSENG - RSCA</a:t>
              </a:r>
              <a:endParaRPr kumimoji="0" lang="fr-FR" sz="1050" b="1" i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grpSp>
          <p:nvGrpSpPr>
            <p:cNvPr id="3" name="Groupe 106"/>
            <p:cNvGrpSpPr/>
            <p:nvPr/>
          </p:nvGrpSpPr>
          <p:grpSpPr>
            <a:xfrm>
              <a:off x="4512413" y="1999983"/>
              <a:ext cx="395114" cy="344188"/>
              <a:chOff x="13825240" y="6610658"/>
              <a:chExt cx="1281109" cy="1281109"/>
            </a:xfrm>
          </p:grpSpPr>
          <p:pic>
            <p:nvPicPr>
              <p:cNvPr id="108" name="Picture 2" descr="C:\Documents and Settings\Paul\Local Settings\Temporary Internet Files\Content.IE5\VR278ETY\MCj04348450000[1].png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 flipH="1">
                <a:off x="13825240" y="6610658"/>
                <a:ext cx="1281109" cy="128110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09" name="Croix 108"/>
              <p:cNvSpPr/>
              <p:nvPr/>
            </p:nvSpPr>
            <p:spPr bwMode="auto">
              <a:xfrm>
                <a:off x="14032338" y="7067518"/>
                <a:ext cx="540000" cy="540000"/>
              </a:xfrm>
              <a:prstGeom prst="plus">
                <a:avLst>
                  <a:gd name="adj" fmla="val 38099"/>
                </a:avLst>
              </a:prstGeom>
              <a:solidFill>
                <a:srgbClr val="C00000"/>
              </a:solidFill>
              <a:ln>
                <a:noFill/>
                <a:headEnd type="none" w="med" len="med"/>
                <a:tailEnd type="none" w="med" len="med"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isometricOffAxis2Left">
                  <a:rot lat="1080000" lon="360000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49263" rtl="0" eaLnBrk="1" fontAlgn="base" latinLnBrk="0" hangingPunct="1">
                  <a:lnSpc>
                    <a:spcPct val="87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Arial" charset="0"/>
                  <a:buNone/>
                  <a:tabLst/>
                </a:pPr>
                <a:endParaRPr kumimoji="0" lang="fr-FR" sz="700" b="0" i="0" u="none" strike="noStrike" cap="none" normalizeH="0" baseline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Arial" charset="0"/>
                </a:endParaRPr>
              </a:p>
            </p:txBody>
          </p:sp>
        </p:grpSp>
        <p:sp>
          <p:nvSpPr>
            <p:cNvPr id="110" name="AutoShape 5"/>
            <p:cNvSpPr>
              <a:spLocks noChangeArrowheads="1"/>
            </p:cNvSpPr>
            <p:nvPr/>
          </p:nvSpPr>
          <p:spPr bwMode="auto">
            <a:xfrm>
              <a:off x="5632491" y="1917717"/>
              <a:ext cx="2352089" cy="1285921"/>
            </a:xfrm>
            <a:prstGeom prst="flowChartAlternateProcess">
              <a:avLst/>
            </a:prstGeom>
            <a:noFill/>
            <a:ln w="19050" cap="flat" cmpd="sng" algn="ctr">
              <a:solidFill>
                <a:srgbClr val="4F81BD"/>
              </a:solidFill>
              <a:prstDash val="solid"/>
              <a:headEnd/>
              <a:tailEnd/>
            </a:ln>
            <a:effectLst/>
            <a:scene3d>
              <a:camera prst="isometricOffAxis1Top"/>
              <a:lightRig rig="threePt" dir="t"/>
            </a:scene3d>
          </p:spPr>
          <p:txBody>
            <a:bodyPr wrap="none" anchor="ctr"/>
            <a:lstStyle/>
            <a:p>
              <a:pPr marL="0" marR="0" lvl="0" indent="0" algn="ctr" defTabSz="89929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4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ndara" pitchFamily="34" charset="0"/>
                <a:ea typeface="+mn-ea"/>
                <a:cs typeface="+mn-cs"/>
              </a:endParaRPr>
            </a:p>
          </p:txBody>
        </p:sp>
        <p:sp>
          <p:nvSpPr>
            <p:cNvPr id="111" name="ZoneTexte 98"/>
            <p:cNvSpPr txBox="1">
              <a:spLocks noChangeArrowheads="1"/>
            </p:cNvSpPr>
            <p:nvPr/>
          </p:nvSpPr>
          <p:spPr bwMode="auto">
            <a:xfrm>
              <a:off x="7361592" y="2357430"/>
              <a:ext cx="699530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scene3d>
              <a:camera prst="obliqueTopRight"/>
              <a:lightRig rig="threePt" dir="t"/>
            </a:scene3d>
          </p:spPr>
          <p:txBody>
            <a:bodyPr wrap="square" lIns="36000" rIns="3600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8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ndara" pitchFamily="34" charset="0"/>
                </a:rPr>
                <a:t>Serveur d’application</a:t>
              </a:r>
              <a:endParaRPr kumimoji="0" lang="fr-FR" sz="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ndara" pitchFamily="34" charset="0"/>
              </a:endParaRPr>
            </a:p>
          </p:txBody>
        </p:sp>
        <p:sp>
          <p:nvSpPr>
            <p:cNvPr id="112" name="AutoShape 5"/>
            <p:cNvSpPr>
              <a:spLocks noChangeArrowheads="1"/>
            </p:cNvSpPr>
            <p:nvPr/>
          </p:nvSpPr>
          <p:spPr bwMode="auto">
            <a:xfrm>
              <a:off x="6976481" y="2132856"/>
              <a:ext cx="1032595" cy="208563"/>
            </a:xfrm>
            <a:prstGeom prst="flowChartAlternateProcess">
              <a:avLst/>
            </a:prstGeom>
            <a:solidFill>
              <a:sysClr val="window" lastClr="FFFFFF"/>
            </a:solidFill>
            <a:ln w="19050" cap="flat" cmpd="sng" algn="ctr">
              <a:solidFill>
                <a:srgbClr val="4F81BD"/>
              </a:solidFill>
              <a:prstDash val="solid"/>
              <a:headEnd/>
              <a:tailEnd/>
            </a:ln>
            <a:effectLst/>
            <a:scene3d>
              <a:camera prst="perspectiveContrastingLeftFacing"/>
              <a:lightRig rig="threePt" dir="t"/>
            </a:scene3d>
          </p:spPr>
          <p:txBody>
            <a:bodyPr wrap="none" anchor="ctr"/>
            <a:lstStyle/>
            <a:p>
              <a:pPr marL="0" marR="0" lvl="0" indent="0" algn="ctr" defTabSz="89929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05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ndara" pitchFamily="34" charset="0"/>
                  <a:ea typeface="+mn-ea"/>
                  <a:cs typeface="+mn-cs"/>
                </a:rPr>
                <a:t>CHU</a:t>
              </a:r>
              <a:endParaRPr kumimoji="0" lang="fr-FR" sz="105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ndara" pitchFamily="34" charset="0"/>
                <a:ea typeface="+mn-ea"/>
                <a:cs typeface="+mn-cs"/>
              </a:endParaRPr>
            </a:p>
          </p:txBody>
        </p:sp>
        <p:pic>
          <p:nvPicPr>
            <p:cNvPr id="113" name="Picture 6" descr="C:\Documents and Settings\Paul\Local Settings\Temporary Internet Files\Content.IE5\DSU1U6MR\MCj04326470000[1].png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4578D7"/>
                </a:clrFrom>
                <a:clrTo>
                  <a:srgbClr val="4578D7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5724128" y="2267534"/>
              <a:ext cx="528783" cy="4606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14" name="ZoneTexte 99"/>
            <p:cNvSpPr txBox="1">
              <a:spLocks noChangeArrowheads="1"/>
            </p:cNvSpPr>
            <p:nvPr/>
          </p:nvSpPr>
          <p:spPr bwMode="auto">
            <a:xfrm>
              <a:off x="5748339" y="1979502"/>
              <a:ext cx="839885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scene3d>
              <a:camera prst="obliqueTopRight"/>
              <a:lightRig rig="threePt" dir="t"/>
            </a:scene3d>
          </p:spPr>
          <p:txBody>
            <a:bodyPr wrap="square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0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ndara" pitchFamily="34" charset="0"/>
                </a:rPr>
                <a:t>Serveur “grille”</a:t>
              </a:r>
              <a:endParaRPr kumimoji="0" lang="fr-FR" sz="10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ndara" pitchFamily="34" charset="0"/>
              </a:endParaRPr>
            </a:p>
          </p:txBody>
        </p:sp>
        <p:sp>
          <p:nvSpPr>
            <p:cNvPr id="115" name="AutoShape 27"/>
            <p:cNvSpPr>
              <a:spLocks noChangeArrowheads="1"/>
            </p:cNvSpPr>
            <p:nvPr/>
          </p:nvSpPr>
          <p:spPr bwMode="auto">
            <a:xfrm rot="10996687" flipH="1" flipV="1">
              <a:off x="6159366" y="2473468"/>
              <a:ext cx="969116" cy="187872"/>
            </a:xfrm>
            <a:prstGeom prst="leftArrow">
              <a:avLst>
                <a:gd name="adj1" fmla="val 50000"/>
                <a:gd name="adj2" fmla="val 82592"/>
              </a:avLst>
            </a:prstGeom>
            <a:solidFill>
              <a:sysClr val="window" lastClr="FFFFFF"/>
            </a:solidFill>
            <a:ln w="19050" cap="flat" cmpd="sng" algn="ctr">
              <a:solidFill>
                <a:srgbClr val="C0504D"/>
              </a:solidFill>
              <a:prstDash val="solid"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bliqueTopRight"/>
              <a:lightRig rig="threePt" dir="t"/>
            </a:scene3d>
          </p:spPr>
          <p:txBody>
            <a:bodyPr wrap="none" anchor="ctr"/>
            <a:lstStyle/>
            <a:p>
              <a:pPr marL="0" marR="0" lvl="0" indent="0" algn="ctr" defTabSz="89929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800" b="1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ndara" pitchFamily="34" charset="0"/>
                  <a:ea typeface="+mn-ea"/>
                  <a:cs typeface="+mn-cs"/>
                </a:rPr>
                <a:t>Export</a:t>
              </a:r>
              <a:endParaRPr kumimoji="0" lang="fr-FR" sz="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ndara" pitchFamily="34" charset="0"/>
                <a:ea typeface="+mn-ea"/>
                <a:cs typeface="+mn-cs"/>
              </a:endParaRPr>
            </a:p>
          </p:txBody>
        </p:sp>
        <p:grpSp>
          <p:nvGrpSpPr>
            <p:cNvPr id="4" name="Groupe 115"/>
            <p:cNvGrpSpPr/>
            <p:nvPr/>
          </p:nvGrpSpPr>
          <p:grpSpPr>
            <a:xfrm>
              <a:off x="6976481" y="2360436"/>
              <a:ext cx="395114" cy="344188"/>
              <a:chOff x="21737772" y="8344743"/>
              <a:chExt cx="1281109" cy="1281109"/>
            </a:xfrm>
          </p:grpSpPr>
          <p:pic>
            <p:nvPicPr>
              <p:cNvPr id="117" name="Picture 2" descr="C:\Documents and Settings\Paul\Local Settings\Temporary Internet Files\Content.IE5\VR278ETY\MCj04348450000[1].png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 flipH="1">
                <a:off x="21737772" y="8344743"/>
                <a:ext cx="1281109" cy="128110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18" name="Croix 117"/>
              <p:cNvSpPr/>
              <p:nvPr/>
            </p:nvSpPr>
            <p:spPr bwMode="auto">
              <a:xfrm>
                <a:off x="21944099" y="8898744"/>
                <a:ext cx="540000" cy="540000"/>
              </a:xfrm>
              <a:prstGeom prst="plus">
                <a:avLst>
                  <a:gd name="adj" fmla="val 38099"/>
                </a:avLst>
              </a:prstGeom>
              <a:solidFill>
                <a:srgbClr val="C00000"/>
              </a:solidFill>
              <a:ln>
                <a:noFill/>
                <a:headEnd type="none" w="med" len="med"/>
                <a:tailEnd type="none" w="med" len="med"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isometricOffAxis2Left">
                  <a:rot lat="1080000" lon="360000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49263" rtl="0" eaLnBrk="1" fontAlgn="base" latinLnBrk="0" hangingPunct="1">
                  <a:lnSpc>
                    <a:spcPct val="87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Arial" charset="0"/>
                  <a:buNone/>
                  <a:tabLst/>
                </a:pPr>
                <a:endParaRPr kumimoji="0" lang="fr-FR" sz="700" b="0" i="0" u="none" strike="noStrike" cap="none" normalizeH="0" baseline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Arial" charset="0"/>
                </a:endParaRPr>
              </a:p>
            </p:txBody>
          </p:sp>
        </p:grpSp>
        <p:sp>
          <p:nvSpPr>
            <p:cNvPr id="119" name="AutoShape 5"/>
            <p:cNvSpPr>
              <a:spLocks noChangeArrowheads="1"/>
            </p:cNvSpPr>
            <p:nvPr/>
          </p:nvSpPr>
          <p:spPr bwMode="auto">
            <a:xfrm rot="21417802">
              <a:off x="2308367" y="2155163"/>
              <a:ext cx="1266656" cy="2963346"/>
            </a:xfrm>
            <a:prstGeom prst="flowChartAlternateProcess">
              <a:avLst/>
            </a:prstGeom>
            <a:noFill/>
            <a:ln w="19050" cap="flat" cmpd="sng" algn="ctr">
              <a:solidFill>
                <a:srgbClr val="4F81BD"/>
              </a:solidFill>
              <a:prstDash val="solid"/>
              <a:headEnd/>
              <a:tailEnd/>
            </a:ln>
            <a:effectLst/>
            <a:scene3d>
              <a:camera prst="isometricOffAxis1Top"/>
              <a:lightRig rig="threePt" dir="t"/>
            </a:scene3d>
          </p:spPr>
          <p:txBody>
            <a:bodyPr wrap="none" anchor="ctr"/>
            <a:lstStyle/>
            <a:p>
              <a:pPr marL="0" marR="0" lvl="0" indent="0" algn="ctr" defTabSz="89929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4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ndara" pitchFamily="34" charset="0"/>
                <a:ea typeface="+mn-ea"/>
                <a:cs typeface="+mn-cs"/>
              </a:endParaRPr>
            </a:p>
          </p:txBody>
        </p:sp>
        <p:pic>
          <p:nvPicPr>
            <p:cNvPr id="120" name="Picture 6" descr="C:\Documents and Settings\Paul\Local Settings\Temporary Internet Files\Content.IE5\DSU1U6MR\MCj04326470000[1]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135276" y="3103049"/>
              <a:ext cx="528783" cy="4606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21" name="AutoShape 5"/>
            <p:cNvSpPr>
              <a:spLocks noChangeArrowheads="1"/>
            </p:cNvSpPr>
            <p:nvPr/>
          </p:nvSpPr>
          <p:spPr bwMode="auto">
            <a:xfrm>
              <a:off x="2835906" y="3979484"/>
              <a:ext cx="1032595" cy="208563"/>
            </a:xfrm>
            <a:prstGeom prst="flowChartAlternateProcess">
              <a:avLst/>
            </a:prstGeom>
            <a:solidFill>
              <a:sysClr val="window" lastClr="FFFFFF"/>
            </a:solidFill>
            <a:ln w="19050" cap="flat" cmpd="sng" algn="ctr">
              <a:solidFill>
                <a:srgbClr val="4F81BD"/>
              </a:solidFill>
              <a:prstDash val="solid"/>
              <a:headEnd/>
              <a:tailEnd/>
            </a:ln>
            <a:effectLst/>
            <a:scene3d>
              <a:camera prst="perspectiveContrastingRightFacing">
                <a:rot lat="623785" lon="19800000" rev="213211"/>
              </a:camera>
              <a:lightRig rig="threePt" dir="t"/>
            </a:scene3d>
          </p:spPr>
          <p:txBody>
            <a:bodyPr wrap="none" anchor="ctr"/>
            <a:lstStyle/>
            <a:p>
              <a:pPr marL="0" marR="0" lvl="0" indent="0" algn="ctr" defTabSz="89929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05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ndara" pitchFamily="34" charset="0"/>
                  <a:ea typeface="+mn-ea"/>
                  <a:cs typeface="+mn-cs"/>
                </a:rPr>
                <a:t>Laboratoire ACP</a:t>
              </a:r>
              <a:endParaRPr kumimoji="0" lang="fr-FR" sz="105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ndara" pitchFamily="34" charset="0"/>
                <a:ea typeface="+mn-ea"/>
                <a:cs typeface="+mn-cs"/>
              </a:endParaRPr>
            </a:p>
          </p:txBody>
        </p:sp>
        <p:sp>
          <p:nvSpPr>
            <p:cNvPr id="122" name="ZoneTexte 98"/>
            <p:cNvSpPr txBox="1">
              <a:spLocks noChangeArrowheads="1"/>
            </p:cNvSpPr>
            <p:nvPr/>
          </p:nvSpPr>
          <p:spPr bwMode="auto">
            <a:xfrm>
              <a:off x="3186697" y="3614124"/>
              <a:ext cx="705253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scene3d>
              <a:camera prst="obliqueTopRight"/>
              <a:lightRig rig="threePt" dir="t"/>
            </a:scene3d>
          </p:spPr>
          <p:txBody>
            <a:bodyPr wrap="square" lIns="36000" rIns="3600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8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ndara" pitchFamily="34" charset="0"/>
                </a:rPr>
                <a:t>Serveur d’application</a:t>
              </a:r>
              <a:endParaRPr kumimoji="0" lang="fr-FR" sz="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ndara" pitchFamily="34" charset="0"/>
              </a:endParaRPr>
            </a:p>
          </p:txBody>
        </p:sp>
        <p:sp>
          <p:nvSpPr>
            <p:cNvPr id="123" name="AutoShape 27"/>
            <p:cNvSpPr>
              <a:spLocks noChangeArrowheads="1"/>
            </p:cNvSpPr>
            <p:nvPr/>
          </p:nvSpPr>
          <p:spPr bwMode="auto">
            <a:xfrm rot="13500614" flipH="1" flipV="1">
              <a:off x="2425437" y="3411433"/>
              <a:ext cx="535997" cy="215669"/>
            </a:xfrm>
            <a:prstGeom prst="leftArrow">
              <a:avLst>
                <a:gd name="adj1" fmla="val 50000"/>
                <a:gd name="adj2" fmla="val 82592"/>
              </a:avLst>
            </a:prstGeom>
            <a:solidFill>
              <a:sysClr val="window" lastClr="FFFFFF"/>
            </a:solidFill>
            <a:ln w="19050" cap="flat" cmpd="sng" algn="ctr">
              <a:solidFill>
                <a:srgbClr val="C0504D"/>
              </a:solidFill>
              <a:prstDash val="solid"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bliqueTopRight"/>
              <a:lightRig rig="threePt" dir="t"/>
            </a:scene3d>
          </p:spPr>
          <p:txBody>
            <a:bodyPr wrap="none" anchor="ctr"/>
            <a:lstStyle/>
            <a:p>
              <a:pPr marL="0" marR="0" lvl="0" indent="0" algn="ctr" defTabSz="89929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800" b="1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ndara" pitchFamily="34" charset="0"/>
                  <a:ea typeface="+mn-ea"/>
                  <a:cs typeface="+mn-cs"/>
                </a:rPr>
                <a:t>Export</a:t>
              </a:r>
              <a:endParaRPr kumimoji="0" lang="fr-FR" sz="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ndara" pitchFamily="34" charset="0"/>
                <a:ea typeface="+mn-ea"/>
                <a:cs typeface="+mn-cs"/>
              </a:endParaRPr>
            </a:p>
          </p:txBody>
        </p:sp>
        <p:grpSp>
          <p:nvGrpSpPr>
            <p:cNvPr id="5" name="Groupe 123"/>
            <p:cNvGrpSpPr/>
            <p:nvPr/>
          </p:nvGrpSpPr>
          <p:grpSpPr>
            <a:xfrm>
              <a:off x="2772249" y="3652474"/>
              <a:ext cx="395114" cy="344188"/>
              <a:chOff x="13825240" y="6610658"/>
              <a:chExt cx="1281109" cy="1281109"/>
            </a:xfrm>
          </p:grpSpPr>
          <p:pic>
            <p:nvPicPr>
              <p:cNvPr id="125" name="Picture 2" descr="C:\Documents and Settings\Paul\Local Settings\Temporary Internet Files\Content.IE5\VR278ETY\MCj04348450000[1].png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 flipH="1">
                <a:off x="13825240" y="6610658"/>
                <a:ext cx="1281109" cy="128110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26" name="Croix 125"/>
              <p:cNvSpPr/>
              <p:nvPr/>
            </p:nvSpPr>
            <p:spPr bwMode="auto">
              <a:xfrm>
                <a:off x="14032338" y="7067518"/>
                <a:ext cx="540000" cy="540000"/>
              </a:xfrm>
              <a:prstGeom prst="plus">
                <a:avLst>
                  <a:gd name="adj" fmla="val 38099"/>
                </a:avLst>
              </a:prstGeom>
              <a:solidFill>
                <a:srgbClr val="C00000"/>
              </a:solidFill>
              <a:ln>
                <a:noFill/>
                <a:headEnd type="none" w="med" len="med"/>
                <a:tailEnd type="none" w="med" len="med"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isometricOffAxis2Left">
                  <a:rot lat="1080000" lon="360000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49263" rtl="0" eaLnBrk="1" fontAlgn="base" latinLnBrk="0" hangingPunct="1">
                  <a:lnSpc>
                    <a:spcPct val="87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Arial" charset="0"/>
                  <a:buNone/>
                  <a:tabLst/>
                </a:pPr>
                <a:endParaRPr kumimoji="0" lang="fr-FR" sz="700" b="0" i="0" u="none" strike="noStrike" cap="none" normalizeH="0" baseline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Arial" charset="0"/>
                </a:endParaRPr>
              </a:p>
            </p:txBody>
          </p:sp>
        </p:grpSp>
        <p:sp>
          <p:nvSpPr>
            <p:cNvPr id="127" name="ZoneTexte 99"/>
            <p:cNvSpPr txBox="1">
              <a:spLocks noChangeArrowheads="1"/>
            </p:cNvSpPr>
            <p:nvPr/>
          </p:nvSpPr>
          <p:spPr bwMode="auto">
            <a:xfrm>
              <a:off x="4784604" y="3071810"/>
              <a:ext cx="1287594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scene3d>
              <a:camera prst="obliqueTopRight"/>
              <a:lightRig rig="threePt" dir="t"/>
            </a:scene3d>
          </p:spPr>
          <p:txBody>
            <a:bodyPr wrap="square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0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ndara" pitchFamily="34" charset="0"/>
                </a:rPr>
                <a:t>Services centraux</a:t>
              </a:r>
              <a:r>
                <a:rPr kumimoji="0" lang="fr-FR" sz="1000" b="1" i="0" u="none" strike="noStrike" kern="0" cap="none" spc="0" normalizeH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ndara" pitchFamily="34" charset="0"/>
                </a:rPr>
                <a:t> </a:t>
              </a:r>
            </a:p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fr-FR" sz="1000" b="1" kern="0" dirty="0" smtClean="0">
                  <a:solidFill>
                    <a:sysClr val="windowText" lastClr="000000"/>
                  </a:solidFill>
                  <a:latin typeface="Candara" pitchFamily="34" charset="0"/>
                </a:rPr>
                <a:t>A</a:t>
              </a:r>
              <a:r>
                <a:rPr kumimoji="0" lang="fr-FR" sz="1000" b="1" i="0" u="none" strike="noStrike" kern="0" cap="none" spc="0" normalizeH="0" noProof="0" dirty="0" err="1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ndara" pitchFamily="34" charset="0"/>
                </a:rPr>
                <a:t>utorité</a:t>
              </a:r>
              <a:r>
                <a:rPr kumimoji="0" lang="fr-FR" sz="1000" b="1" i="0" u="none" strike="noStrike" kern="0" cap="none" spc="0" normalizeH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ndara" pitchFamily="34" charset="0"/>
                </a:rPr>
                <a:t> de sécurité</a:t>
              </a:r>
              <a:endParaRPr kumimoji="0" lang="fr-FR" sz="10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ndara" pitchFamily="34" charset="0"/>
              </a:endParaRPr>
            </a:p>
          </p:txBody>
        </p:sp>
        <p:sp>
          <p:nvSpPr>
            <p:cNvPr id="128" name="AutoShape 5"/>
            <p:cNvSpPr>
              <a:spLocks noChangeArrowheads="1"/>
            </p:cNvSpPr>
            <p:nvPr/>
          </p:nvSpPr>
          <p:spPr bwMode="auto">
            <a:xfrm>
              <a:off x="6607865" y="2538647"/>
              <a:ext cx="2352089" cy="1285921"/>
            </a:xfrm>
            <a:prstGeom prst="flowChartAlternateProcess">
              <a:avLst/>
            </a:prstGeom>
            <a:noFill/>
            <a:ln w="19050" cap="flat" cmpd="sng" algn="ctr">
              <a:solidFill>
                <a:srgbClr val="4F81BD"/>
              </a:solidFill>
              <a:prstDash val="solid"/>
              <a:headEnd/>
              <a:tailEnd/>
            </a:ln>
            <a:effectLst/>
            <a:scene3d>
              <a:camera prst="isometricOffAxis1Top"/>
              <a:lightRig rig="threePt" dir="t"/>
            </a:scene3d>
          </p:spPr>
          <p:txBody>
            <a:bodyPr wrap="none" anchor="ctr"/>
            <a:lstStyle/>
            <a:p>
              <a:pPr marL="0" marR="0" lvl="0" indent="0" algn="ctr" defTabSz="89929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4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ndara" pitchFamily="34" charset="0"/>
                <a:ea typeface="+mn-ea"/>
                <a:cs typeface="+mn-cs"/>
              </a:endParaRPr>
            </a:p>
          </p:txBody>
        </p:sp>
        <p:sp>
          <p:nvSpPr>
            <p:cNvPr id="129" name="ZoneTexte 98"/>
            <p:cNvSpPr txBox="1">
              <a:spLocks noChangeArrowheads="1"/>
            </p:cNvSpPr>
            <p:nvPr/>
          </p:nvSpPr>
          <p:spPr bwMode="auto">
            <a:xfrm>
              <a:off x="8336966" y="3000372"/>
              <a:ext cx="699530" cy="338554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  <a:scene3d>
              <a:camera prst="obliqueTopRight"/>
              <a:lightRig rig="threePt" dir="t"/>
            </a:scene3d>
          </p:spPr>
          <p:txBody>
            <a:bodyPr wrap="square" lIns="36000" rIns="3600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8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ndara" pitchFamily="34" charset="0"/>
                </a:rPr>
                <a:t>Serveur d’application</a:t>
              </a:r>
              <a:endParaRPr kumimoji="0" lang="fr-FR" sz="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ndara" pitchFamily="34" charset="0"/>
              </a:endParaRPr>
            </a:p>
          </p:txBody>
        </p:sp>
        <p:sp>
          <p:nvSpPr>
            <p:cNvPr id="130" name="AutoShape 5"/>
            <p:cNvSpPr>
              <a:spLocks noChangeArrowheads="1"/>
            </p:cNvSpPr>
            <p:nvPr/>
          </p:nvSpPr>
          <p:spPr bwMode="auto">
            <a:xfrm>
              <a:off x="7951855" y="2771520"/>
              <a:ext cx="1032595" cy="208563"/>
            </a:xfrm>
            <a:prstGeom prst="flowChartAlternateProcess">
              <a:avLst/>
            </a:prstGeom>
            <a:solidFill>
              <a:sysClr val="window" lastClr="FFFFFF"/>
            </a:solidFill>
            <a:ln w="19050" cap="flat" cmpd="sng" algn="ctr">
              <a:solidFill>
                <a:srgbClr val="4F81BD"/>
              </a:solidFill>
              <a:prstDash val="solid"/>
              <a:headEnd/>
              <a:tailEnd/>
            </a:ln>
            <a:effectLst/>
            <a:scene3d>
              <a:camera prst="perspectiveContrastingLeftFacing"/>
              <a:lightRig rig="threePt" dir="t"/>
            </a:scene3d>
          </p:spPr>
          <p:txBody>
            <a:bodyPr wrap="none" anchor="ctr"/>
            <a:lstStyle/>
            <a:p>
              <a:pPr marL="0" marR="0" lvl="0" indent="0" algn="ctr" defTabSz="89929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05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ndara" pitchFamily="34" charset="0"/>
                  <a:ea typeface="+mn-ea"/>
                  <a:cs typeface="+mn-cs"/>
                </a:rPr>
                <a:t>CH Issoire</a:t>
              </a:r>
              <a:endParaRPr kumimoji="0" lang="fr-FR" sz="105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ndara" pitchFamily="34" charset="0"/>
                <a:ea typeface="+mn-ea"/>
                <a:cs typeface="+mn-cs"/>
              </a:endParaRPr>
            </a:p>
          </p:txBody>
        </p:sp>
        <p:pic>
          <p:nvPicPr>
            <p:cNvPr id="131" name="Picture 6" descr="C:\Documents and Settings\Paul\Local Settings\Temporary Internet Files\Content.IE5\DSU1U6MR\MCj04326470000[1].png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4578D7"/>
                </a:clrFrom>
                <a:clrTo>
                  <a:srgbClr val="4578D7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6718028" y="2884118"/>
              <a:ext cx="528783" cy="4606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32" name="ZoneTexte 99"/>
            <p:cNvSpPr txBox="1">
              <a:spLocks noChangeArrowheads="1"/>
            </p:cNvSpPr>
            <p:nvPr/>
          </p:nvSpPr>
          <p:spPr bwMode="auto">
            <a:xfrm>
              <a:off x="6828459" y="2699582"/>
              <a:ext cx="839885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scene3d>
              <a:camera prst="obliqueTopRight"/>
              <a:lightRig rig="threePt" dir="t"/>
            </a:scene3d>
          </p:spPr>
          <p:txBody>
            <a:bodyPr wrap="square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0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ndara" pitchFamily="34" charset="0"/>
                </a:rPr>
                <a:t>Serveur “grille”</a:t>
              </a:r>
              <a:endParaRPr kumimoji="0" lang="fr-FR" sz="10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ndara" pitchFamily="34" charset="0"/>
              </a:endParaRPr>
            </a:p>
          </p:txBody>
        </p:sp>
        <p:sp>
          <p:nvSpPr>
            <p:cNvPr id="133" name="AutoShape 27"/>
            <p:cNvSpPr>
              <a:spLocks noChangeArrowheads="1"/>
            </p:cNvSpPr>
            <p:nvPr/>
          </p:nvSpPr>
          <p:spPr bwMode="auto">
            <a:xfrm rot="10996687" flipH="1" flipV="1">
              <a:off x="7164078" y="3095237"/>
              <a:ext cx="939754" cy="187872"/>
            </a:xfrm>
            <a:prstGeom prst="leftArrow">
              <a:avLst>
                <a:gd name="adj1" fmla="val 50000"/>
                <a:gd name="adj2" fmla="val 82592"/>
              </a:avLst>
            </a:prstGeom>
            <a:solidFill>
              <a:sysClr val="window" lastClr="FFFFFF"/>
            </a:solidFill>
            <a:ln w="19050" cap="flat" cmpd="sng" algn="ctr">
              <a:solidFill>
                <a:srgbClr val="C0504D"/>
              </a:solidFill>
              <a:prstDash val="solid"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bliqueTopRight"/>
              <a:lightRig rig="threePt" dir="t"/>
            </a:scene3d>
          </p:spPr>
          <p:txBody>
            <a:bodyPr wrap="none" anchor="ctr"/>
            <a:lstStyle/>
            <a:p>
              <a:pPr marL="0" marR="0" lvl="0" indent="0" algn="ctr" defTabSz="89929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800" b="1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ndara" pitchFamily="34" charset="0"/>
                  <a:ea typeface="+mn-ea"/>
                  <a:cs typeface="+mn-cs"/>
                </a:rPr>
                <a:t>Export</a:t>
              </a:r>
              <a:endParaRPr kumimoji="0" lang="fr-FR" sz="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ndara" pitchFamily="34" charset="0"/>
                <a:ea typeface="+mn-ea"/>
                <a:cs typeface="+mn-cs"/>
              </a:endParaRPr>
            </a:p>
          </p:txBody>
        </p:sp>
        <p:grpSp>
          <p:nvGrpSpPr>
            <p:cNvPr id="6" name="Groupe 133"/>
            <p:cNvGrpSpPr/>
            <p:nvPr/>
          </p:nvGrpSpPr>
          <p:grpSpPr>
            <a:xfrm>
              <a:off x="7951855" y="2981365"/>
              <a:ext cx="395114" cy="344188"/>
              <a:chOff x="25064740" y="10263477"/>
              <a:chExt cx="1281109" cy="1281109"/>
            </a:xfrm>
          </p:grpSpPr>
          <p:pic>
            <p:nvPicPr>
              <p:cNvPr id="135" name="Picture 2" descr="C:\Documents and Settings\Paul\Local Settings\Temporary Internet Files\Content.IE5\VR278ETY\MCj04348450000[1].png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 flipH="1">
                <a:off x="25064740" y="10263477"/>
                <a:ext cx="1281109" cy="128110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6" name="Croix 135"/>
              <p:cNvSpPr/>
              <p:nvPr/>
            </p:nvSpPr>
            <p:spPr bwMode="auto">
              <a:xfrm>
                <a:off x="25271067" y="10817478"/>
                <a:ext cx="540000" cy="540000"/>
              </a:xfrm>
              <a:prstGeom prst="plus">
                <a:avLst>
                  <a:gd name="adj" fmla="val 38099"/>
                </a:avLst>
              </a:prstGeom>
              <a:solidFill>
                <a:srgbClr val="C00000"/>
              </a:solidFill>
              <a:ln>
                <a:noFill/>
                <a:headEnd type="none" w="med" len="med"/>
                <a:tailEnd type="none" w="med" len="med"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isometricOffAxis2Left">
                  <a:rot lat="1080000" lon="360000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49263" rtl="0" eaLnBrk="1" fontAlgn="base" latinLnBrk="0" hangingPunct="1">
                  <a:lnSpc>
                    <a:spcPct val="87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Arial" charset="0"/>
                  <a:buNone/>
                  <a:tabLst/>
                </a:pPr>
                <a:endParaRPr kumimoji="0" lang="fr-FR" sz="700" b="0" i="0" u="none" strike="noStrike" cap="none" normalizeH="0" baseline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Arial" charset="0"/>
                </a:endParaRPr>
              </a:p>
            </p:txBody>
          </p:sp>
        </p:grpSp>
        <p:pic>
          <p:nvPicPr>
            <p:cNvPr id="137" name="Picture 2" descr="C:\Documents and Settings\Paul\Local Settings\Temporary Internet Files\Content.IE5\F277Q1E1\MCj04339400000[1].png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4573538" y="2574758"/>
              <a:ext cx="528783" cy="460628"/>
            </a:xfrm>
            <a:prstGeom prst="rect">
              <a:avLst/>
            </a:prstGeom>
            <a:noFill/>
          </p:spPr>
        </p:pic>
        <p:sp>
          <p:nvSpPr>
            <p:cNvPr id="147" name="ZoneTexte 99"/>
            <p:cNvSpPr txBox="1">
              <a:spLocks noChangeArrowheads="1"/>
            </p:cNvSpPr>
            <p:nvPr/>
          </p:nvSpPr>
          <p:spPr bwMode="auto">
            <a:xfrm>
              <a:off x="1475656" y="2931414"/>
              <a:ext cx="839885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scene3d>
              <a:camera prst="obliqueTopRight"/>
              <a:lightRig rig="threePt" dir="t"/>
            </a:scene3d>
          </p:spPr>
          <p:txBody>
            <a:bodyPr wrap="square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0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ndara" pitchFamily="34" charset="0"/>
                </a:rPr>
                <a:t>Serveur “grille”</a:t>
              </a:r>
              <a:endParaRPr kumimoji="0" lang="fr-FR" sz="10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ndara" pitchFamily="34" charset="0"/>
              </a:endParaRPr>
            </a:p>
          </p:txBody>
        </p:sp>
        <p:sp>
          <p:nvSpPr>
            <p:cNvPr id="148" name="Double flèche verticale 147"/>
            <p:cNvSpPr/>
            <p:nvPr/>
          </p:nvSpPr>
          <p:spPr>
            <a:xfrm rot="15740865">
              <a:off x="3446319" y="2212088"/>
              <a:ext cx="211121" cy="1852721"/>
            </a:xfrm>
            <a:prstGeom prst="upDownArrow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F79646"/>
              </a:solidFill>
              <a:prstDash val="solid"/>
            </a:ln>
            <a:effectLst/>
            <a:scene3d>
              <a:camera prst="perspectiveHeroicExtremeLeftFacing">
                <a:rot lat="0" lon="3000000" rev="21425485"/>
              </a:camera>
              <a:lightRig rig="threePt" dir="t"/>
            </a:scene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7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ndara" pitchFamily="34" charset="0"/>
                <a:ea typeface="+mn-ea"/>
                <a:cs typeface="+mn-cs"/>
              </a:endParaRPr>
            </a:p>
          </p:txBody>
        </p:sp>
        <p:sp>
          <p:nvSpPr>
            <p:cNvPr id="149" name="Double flèche verticale 148"/>
            <p:cNvSpPr/>
            <p:nvPr/>
          </p:nvSpPr>
          <p:spPr>
            <a:xfrm rot="16200000">
              <a:off x="5922030" y="2256371"/>
              <a:ext cx="211121" cy="1563204"/>
            </a:xfrm>
            <a:prstGeom prst="upDownArrow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F79646"/>
              </a:solidFill>
              <a:prstDash val="solid"/>
            </a:ln>
            <a:effectLst/>
            <a:scene3d>
              <a:camera prst="perspectiveHeroicExtremeLeftFacing">
                <a:rot lat="0" lon="3000000" rev="21425485"/>
              </a:camera>
              <a:lightRig rig="threePt" dir="t"/>
            </a:scene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7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ndara" pitchFamily="34" charset="0"/>
                <a:ea typeface="+mn-ea"/>
                <a:cs typeface="+mn-cs"/>
              </a:endParaRPr>
            </a:p>
          </p:txBody>
        </p:sp>
        <p:sp>
          <p:nvSpPr>
            <p:cNvPr id="151" name="Double flèche verticale 150"/>
            <p:cNvSpPr/>
            <p:nvPr/>
          </p:nvSpPr>
          <p:spPr>
            <a:xfrm rot="14539782">
              <a:off x="5408855" y="2431916"/>
              <a:ext cx="211121" cy="598781"/>
            </a:xfrm>
            <a:prstGeom prst="upDownArrow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F79646"/>
              </a:solidFill>
              <a:prstDash val="solid"/>
            </a:ln>
            <a:effectLst/>
            <a:scene3d>
              <a:camera prst="perspectiveHeroicExtremeLeftFacing">
                <a:rot lat="0" lon="3000000" rev="21425485"/>
              </a:camera>
              <a:lightRig rig="threePt" dir="t"/>
            </a:scene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7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ndara" pitchFamily="34" charset="0"/>
                <a:ea typeface="+mn-ea"/>
                <a:cs typeface="+mn-cs"/>
              </a:endParaRPr>
            </a:p>
          </p:txBody>
        </p:sp>
        <p:sp>
          <p:nvSpPr>
            <p:cNvPr id="152" name="Virage 151"/>
            <p:cNvSpPr/>
            <p:nvPr/>
          </p:nvSpPr>
          <p:spPr>
            <a:xfrm rot="5400000" flipH="1">
              <a:off x="3730583" y="3511390"/>
              <a:ext cx="1495311" cy="616150"/>
            </a:xfrm>
            <a:prstGeom prst="bentArrow">
              <a:avLst>
                <a:gd name="adj1" fmla="val 15156"/>
                <a:gd name="adj2" fmla="val 14117"/>
                <a:gd name="adj3" fmla="val 25629"/>
                <a:gd name="adj4" fmla="val 89556"/>
              </a:avLst>
            </a:prstGeom>
            <a:ln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700"/>
            </a:p>
          </p:txBody>
        </p:sp>
        <p:pic>
          <p:nvPicPr>
            <p:cNvPr id="154" name="Picture 23" descr="MCj04247660000[1]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4071934" y="4357694"/>
              <a:ext cx="691914" cy="6219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5" name="Image 154" descr="cps.png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1856249">
              <a:off x="3891580" y="5065262"/>
              <a:ext cx="469335" cy="261996"/>
            </a:xfrm>
            <a:prstGeom prst="rect">
              <a:avLst/>
            </a:prstGeom>
          </p:spPr>
        </p:pic>
        <p:grpSp>
          <p:nvGrpSpPr>
            <p:cNvPr id="7" name="Groupe 155"/>
            <p:cNvGrpSpPr/>
            <p:nvPr/>
          </p:nvGrpSpPr>
          <p:grpSpPr>
            <a:xfrm>
              <a:off x="4718019" y="3071809"/>
              <a:ext cx="1695636" cy="2357455"/>
              <a:chOff x="14579444" y="10600112"/>
              <a:chExt cx="5497893" cy="8774716"/>
            </a:xfrm>
          </p:grpSpPr>
          <p:sp>
            <p:nvSpPr>
              <p:cNvPr id="157" name="Virage 156"/>
              <p:cNvSpPr/>
              <p:nvPr/>
            </p:nvSpPr>
            <p:spPr>
              <a:xfrm rot="5400000" flipH="1" flipV="1">
                <a:off x="12718003" y="12461553"/>
                <a:ext cx="5565716" cy="1842834"/>
              </a:xfrm>
              <a:prstGeom prst="bentArrow">
                <a:avLst>
                  <a:gd name="adj1" fmla="val 15156"/>
                  <a:gd name="adj2" fmla="val 14117"/>
                  <a:gd name="adj3" fmla="val 25629"/>
                  <a:gd name="adj4" fmla="val 89556"/>
                </a:avLst>
              </a:prstGeom>
              <a:ln/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700"/>
              </a:p>
            </p:txBody>
          </p:sp>
          <p:pic>
            <p:nvPicPr>
              <p:cNvPr id="159" name="Picture 23" descr="MCj04247660000[1]"/>
              <p:cNvPicPr>
                <a:picLocks noChangeAspect="1" noChangeArrowheads="1"/>
              </p:cNvPicPr>
              <p:nvPr/>
            </p:nvPicPr>
            <p:blipFill>
              <a:blip r:embed="rId8" cstate="print"/>
              <a:srcRect/>
              <a:stretch>
                <a:fillRect/>
              </a:stretch>
            </p:blipFill>
            <p:spPr bwMode="auto">
              <a:xfrm flipH="1">
                <a:off x="15959011" y="15386335"/>
                <a:ext cx="2199235" cy="231496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60" name="Image 159" descr="cps.png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19680094">
                <a:off x="16531734" y="18168200"/>
                <a:ext cx="1521760" cy="975180"/>
              </a:xfrm>
              <a:prstGeom prst="rect">
                <a:avLst/>
              </a:prstGeom>
            </p:spPr>
          </p:pic>
          <p:pic>
            <p:nvPicPr>
              <p:cNvPr id="161" name="Picture 2"/>
              <p:cNvPicPr>
                <a:picLocks noChangeAspect="1" noChangeArrowheads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043688" y="16944794"/>
                <a:ext cx="2033649" cy="2430034"/>
              </a:xfrm>
              <a:prstGeom prst="rect">
                <a:avLst/>
              </a:prstGeom>
              <a:noFill/>
              <a:ln>
                <a:noFill/>
              </a:ln>
              <a:effectLst/>
              <a:scene3d>
                <a:camera prst="orthographicFront">
                  <a:rot lat="0" lon="2100000" rev="0"/>
                </a:camera>
                <a:lightRig rig="threePt" dir="t"/>
              </a:scene3d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pic>
          <p:nvPicPr>
            <p:cNvPr id="162" name="Picture 4" descr="C:\Documents and Settings\Paul\Local Settings\Temporary Internet Files\Content.IE5\VR278ETY\MCj04325930000[2].png"/>
            <p:cNvPicPr>
              <a:picLocks noChangeAspect="1" noChangeArrowheads="1"/>
            </p:cNvPicPr>
            <p:nvPr/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4572000" y="3914869"/>
              <a:ext cx="387771" cy="3377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63" name="ZoneTexte 112"/>
            <p:cNvSpPr txBox="1">
              <a:spLocks noChangeArrowheads="1"/>
            </p:cNvSpPr>
            <p:nvPr/>
          </p:nvSpPr>
          <p:spPr bwMode="auto">
            <a:xfrm rot="20965303">
              <a:off x="6171365" y="3680789"/>
              <a:ext cx="1225015" cy="4154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050" b="1" i="1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itchFamily="34" charset="0"/>
                </a:rPr>
                <a:t>Limite physique de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050" b="1" i="1" u="none" strike="noStrike" kern="0" cap="none" spc="0" normalizeH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itchFamily="34" charset="0"/>
                </a:rPr>
                <a:t> GINSENG - RSPA</a:t>
              </a:r>
              <a:endParaRPr kumimoji="0" lang="fr-FR" sz="1050" b="1" i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164" name="ZoneTexte 242"/>
            <p:cNvSpPr txBox="1">
              <a:spLocks noChangeArrowheads="1"/>
            </p:cNvSpPr>
            <p:nvPr/>
          </p:nvSpPr>
          <p:spPr bwMode="auto">
            <a:xfrm>
              <a:off x="5072066" y="3857628"/>
              <a:ext cx="68863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fr-FR" sz="900" b="1" kern="0" dirty="0" smtClean="0">
                  <a:solidFill>
                    <a:sysClr val="windowText" lastClr="000000"/>
                  </a:solidFill>
                  <a:latin typeface="Candara" pitchFamily="34" charset="0"/>
                </a:rPr>
                <a:t>Certificat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fr-FR" sz="900" b="1" kern="0" dirty="0" smtClean="0">
                  <a:solidFill>
                    <a:sysClr val="windowText" lastClr="000000"/>
                  </a:solidFill>
                  <a:latin typeface="Candara" pitchFamily="34" charset="0"/>
                </a:rPr>
                <a:t>X509</a:t>
              </a:r>
              <a:endParaRPr kumimoji="0" lang="fr-FR" sz="9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ndara" pitchFamily="34" charset="0"/>
              </a:endParaRPr>
            </a:p>
          </p:txBody>
        </p:sp>
        <p:sp>
          <p:nvSpPr>
            <p:cNvPr id="165" name="Pentagone 164"/>
            <p:cNvSpPr/>
            <p:nvPr/>
          </p:nvSpPr>
          <p:spPr>
            <a:xfrm>
              <a:off x="4846318" y="5589240"/>
              <a:ext cx="4138132" cy="288032"/>
            </a:xfrm>
            <a:prstGeom prst="homePlate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ndara" pitchFamily="34" charset="0"/>
                </a:rPr>
                <a:t>Partie GINSENG - Périnatalité</a:t>
              </a:r>
              <a:endParaRPr lang="fr-FR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itchFamily="34" charset="0"/>
              </a:endParaRPr>
            </a:p>
          </p:txBody>
        </p:sp>
        <p:sp>
          <p:nvSpPr>
            <p:cNvPr id="166" name="Pentagone 165"/>
            <p:cNvSpPr/>
            <p:nvPr/>
          </p:nvSpPr>
          <p:spPr>
            <a:xfrm flipH="1">
              <a:off x="611560" y="5589240"/>
              <a:ext cx="4248472" cy="288032"/>
            </a:xfrm>
            <a:prstGeom prst="homePlate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ndara" pitchFamily="34" charset="0"/>
                </a:rPr>
                <a:t>Partie GINSENG - RSCA</a:t>
              </a:r>
              <a:endParaRPr lang="fr-FR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tangle à coins arrondis 83"/>
          <p:cNvSpPr/>
          <p:nvPr/>
        </p:nvSpPr>
        <p:spPr bwMode="auto">
          <a:xfrm rot="21421678" flipH="1">
            <a:off x="4651948" y="1512202"/>
            <a:ext cx="2330961" cy="3144368"/>
          </a:xfrm>
          <a:prstGeom prst="roundRect">
            <a:avLst/>
          </a:prstGeom>
          <a:blipFill>
            <a:blip r:embed="rId2" cstate="print"/>
            <a:stretch>
              <a:fillRect/>
            </a:stretch>
          </a:blipFill>
          <a:ln w="50800" cap="flat" cmpd="sng" algn="ctr">
            <a:solidFill>
              <a:srgbClr val="4F81BD">
                <a:shade val="50000"/>
              </a:srgbClr>
            </a:solidFill>
            <a:prstDash val="sysDash"/>
          </a:ln>
          <a:effectLst/>
          <a:scene3d>
            <a:camera prst="isometricOffAxis1Top"/>
            <a:lightRig rig="threePt" dir="t"/>
          </a:scene3d>
        </p:spPr>
        <p:txBody>
          <a:bodyPr lIns="72000" anchor="ctr"/>
          <a:lstStyle/>
          <a:p>
            <a:pPr marL="0" marR="0" lvl="0" indent="0" defTabSz="89929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800" b="1" i="1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ndara" pitchFamily="34" charset="0"/>
              <a:ea typeface="+mn-ea"/>
              <a:cs typeface="+mn-cs"/>
            </a:endParaRPr>
          </a:p>
        </p:txBody>
      </p:sp>
      <p:sp>
        <p:nvSpPr>
          <p:cNvPr id="85" name="Rectangle à coins arrondis 84"/>
          <p:cNvSpPr/>
          <p:nvPr/>
        </p:nvSpPr>
        <p:spPr bwMode="auto">
          <a:xfrm rot="21421678">
            <a:off x="1568477" y="1409407"/>
            <a:ext cx="3636020" cy="3252889"/>
          </a:xfrm>
          <a:prstGeom prst="roundRect">
            <a:avLst/>
          </a:prstGeom>
          <a:blipFill>
            <a:blip r:embed="rId3" cstate="print">
              <a:duotone>
                <a:prstClr val="black"/>
                <a:schemeClr val="accent3">
                  <a:lumMod val="75000"/>
                  <a:tint val="45000"/>
                  <a:satMod val="400000"/>
                </a:schemeClr>
              </a:duotone>
            </a:blip>
            <a:stretch>
              <a:fillRect/>
            </a:stretch>
          </a:blipFill>
          <a:ln w="50800" cap="flat" cmpd="sng" algn="ctr">
            <a:solidFill>
              <a:srgbClr val="92D050"/>
            </a:solidFill>
            <a:prstDash val="sysDash"/>
          </a:ln>
          <a:effectLst/>
          <a:scene3d>
            <a:camera prst="isometricOffAxis1Top"/>
            <a:lightRig rig="threePt" dir="t"/>
          </a:scene3d>
        </p:spPr>
        <p:txBody>
          <a:bodyPr lIns="72000" anchor="ctr"/>
          <a:lstStyle/>
          <a:p>
            <a:pPr marL="0" marR="0" lvl="0" indent="0" defTabSz="89929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800" b="1" i="1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ndara" pitchFamily="34" charset="0"/>
              <a:ea typeface="+mn-ea"/>
              <a:cs typeface="+mn-cs"/>
            </a:endParaRPr>
          </a:p>
        </p:txBody>
      </p:sp>
      <p:sp>
        <p:nvSpPr>
          <p:cNvPr id="87" name="Bouée 86"/>
          <p:cNvSpPr/>
          <p:nvPr/>
        </p:nvSpPr>
        <p:spPr>
          <a:xfrm>
            <a:off x="4375245" y="2555566"/>
            <a:ext cx="943753" cy="822113"/>
          </a:xfrm>
          <a:prstGeom prst="donut">
            <a:avLst>
              <a:gd name="adj" fmla="val 7410"/>
            </a:avLst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  <a:scene3d>
            <a:camera prst="isometricOffAxis1Top"/>
            <a:lightRig rig="threePt" dir="t"/>
          </a:scene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700" b="1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ndara" pitchFamily="34" charset="0"/>
              <a:ea typeface="+mn-ea"/>
              <a:cs typeface="+mn-cs"/>
            </a:endParaRPr>
          </a:p>
        </p:txBody>
      </p:sp>
      <p:sp>
        <p:nvSpPr>
          <p:cNvPr id="88" name="Bouée 87"/>
          <p:cNvSpPr/>
          <p:nvPr/>
        </p:nvSpPr>
        <p:spPr>
          <a:xfrm>
            <a:off x="4514032" y="2676465"/>
            <a:ext cx="666178" cy="580315"/>
          </a:xfrm>
          <a:prstGeom prst="donut">
            <a:avLst>
              <a:gd name="adj" fmla="val 9474"/>
            </a:avLst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  <a:scene3d>
            <a:camera prst="isometricOffAxis1Top"/>
            <a:lightRig rig="threePt" dir="t"/>
          </a:scene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700" b="1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ndara" pitchFamily="34" charset="0"/>
              <a:ea typeface="+mn-ea"/>
              <a:cs typeface="+mn-cs"/>
            </a:endParaRPr>
          </a:p>
        </p:txBody>
      </p:sp>
      <p:sp>
        <p:nvSpPr>
          <p:cNvPr id="89" name="Bouée 88"/>
          <p:cNvSpPr/>
          <p:nvPr/>
        </p:nvSpPr>
        <p:spPr>
          <a:xfrm>
            <a:off x="4625062" y="2773184"/>
            <a:ext cx="444119" cy="386877"/>
          </a:xfrm>
          <a:prstGeom prst="donut">
            <a:avLst>
              <a:gd name="adj" fmla="val 9474"/>
            </a:avLst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  <a:scene3d>
            <a:camera prst="isometricOffAxis1Top"/>
            <a:lightRig rig="threePt" dir="t"/>
          </a:scene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700" b="1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ndara" pitchFamily="34" charset="0"/>
              <a:ea typeface="+mn-ea"/>
              <a:cs typeface="+mn-cs"/>
            </a:endParaRPr>
          </a:p>
        </p:txBody>
      </p:sp>
      <p:sp>
        <p:nvSpPr>
          <p:cNvPr id="96" name="AutoShape 5"/>
          <p:cNvSpPr>
            <a:spLocks noChangeArrowheads="1"/>
          </p:cNvSpPr>
          <p:nvPr/>
        </p:nvSpPr>
        <p:spPr bwMode="auto">
          <a:xfrm rot="21411749">
            <a:off x="2015643" y="705981"/>
            <a:ext cx="1073875" cy="3553550"/>
          </a:xfrm>
          <a:prstGeom prst="flowChartAlternateProcess">
            <a:avLst/>
          </a:prstGeom>
          <a:noFill/>
          <a:ln w="38100" cap="flat" cmpd="sng" algn="ctr">
            <a:solidFill>
              <a:srgbClr val="92D050"/>
            </a:solidFill>
            <a:prstDash val="solid"/>
            <a:headEnd/>
            <a:tailEnd/>
          </a:ln>
          <a:effectLst/>
          <a:scene3d>
            <a:camera prst="isometricOffAxis1Top"/>
            <a:lightRig rig="threePt" dir="t"/>
          </a:scene3d>
        </p:spPr>
        <p:txBody>
          <a:bodyPr wrap="none" anchor="ctr"/>
          <a:lstStyle/>
          <a:p>
            <a:pPr marL="0" marR="0" lvl="0" indent="0" algn="ctr" defTabSz="89929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400" b="1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ndara" pitchFamily="34" charset="0"/>
              <a:ea typeface="+mn-ea"/>
              <a:cs typeface="+mn-cs"/>
            </a:endParaRPr>
          </a:p>
        </p:txBody>
      </p:sp>
      <p:sp>
        <p:nvSpPr>
          <p:cNvPr id="97" name="ZoneTexte 98"/>
          <p:cNvSpPr txBox="1">
            <a:spLocks noChangeArrowheads="1"/>
          </p:cNvSpPr>
          <p:nvPr/>
        </p:nvSpPr>
        <p:spPr bwMode="auto">
          <a:xfrm>
            <a:off x="785786" y="4143380"/>
            <a:ext cx="1857388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scene3d>
            <a:camera prst="obliqueTopRight"/>
            <a:lightRig rig="threePt" dir="t"/>
          </a:scene3d>
        </p:spPr>
        <p:txBody>
          <a:bodyPr wrap="square" lIns="36000" rIns="3600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uLnTx/>
                <a:uFillTx/>
                <a:latin typeface="Candara" pitchFamily="34" charset="0"/>
              </a:rPr>
              <a:t>Serveur</a:t>
            </a:r>
            <a:r>
              <a:rPr kumimoji="0" lang="fr-FR" sz="1400" b="1" i="0" u="none" strike="noStrike" kern="0" cap="none" spc="0" normalizeH="0" noProof="0" dirty="0" smtClean="0">
                <a:ln>
                  <a:noFill/>
                </a:ln>
                <a:solidFill>
                  <a:sysClr val="windowText" lastClr="000000"/>
                </a:solidFill>
                <a:uLnTx/>
                <a:uFillTx/>
                <a:latin typeface="Candara" pitchFamily="34" charset="0"/>
              </a:rPr>
              <a:t> d</a:t>
            </a:r>
            <a:r>
              <a:rPr kumimoji="0" lang="fr-FR" sz="14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uLnTx/>
                <a:uFillTx/>
                <a:latin typeface="Candara" pitchFamily="34" charset="0"/>
              </a:rPr>
              <a:t>’application</a:t>
            </a:r>
            <a:endParaRPr kumimoji="0" lang="fr-FR" sz="1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uLnTx/>
              <a:uFillTx/>
              <a:latin typeface="Candara" pitchFamily="34" charset="0"/>
            </a:endParaRPr>
          </a:p>
        </p:txBody>
      </p:sp>
      <p:sp>
        <p:nvSpPr>
          <p:cNvPr id="98" name="AutoShape 5"/>
          <p:cNvSpPr>
            <a:spLocks noChangeArrowheads="1"/>
          </p:cNvSpPr>
          <p:nvPr/>
        </p:nvSpPr>
        <p:spPr bwMode="auto">
          <a:xfrm>
            <a:off x="1042821" y="1785926"/>
            <a:ext cx="1164791" cy="208563"/>
          </a:xfrm>
          <a:prstGeom prst="flowChartAlternateProcess">
            <a:avLst/>
          </a:prstGeom>
          <a:solidFill>
            <a:sysClr val="window" lastClr="FFFFFF"/>
          </a:solidFill>
          <a:ln w="19050" cap="flat" cmpd="sng" algn="ctr">
            <a:solidFill>
              <a:srgbClr val="92D050"/>
            </a:solidFill>
            <a:prstDash val="solid"/>
            <a:headEnd/>
            <a:tailEnd/>
          </a:ln>
          <a:effectLst/>
          <a:scene3d>
            <a:camera prst="perspectiveContrastingRightFacing">
              <a:rot lat="600000" lon="19200000" rev="213211"/>
            </a:camera>
            <a:lightRig rig="threePt" dir="t"/>
          </a:scene3d>
        </p:spPr>
        <p:txBody>
          <a:bodyPr wrap="none" anchor="ctr"/>
          <a:lstStyle/>
          <a:p>
            <a:pPr marL="0" marR="0" lvl="0" indent="0" algn="ctr" defTabSz="89929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5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ndara" pitchFamily="34" charset="0"/>
                <a:ea typeface="+mn-ea"/>
                <a:cs typeface="+mn-cs"/>
              </a:rPr>
              <a:t>Dépistage organisé</a:t>
            </a:r>
            <a:endParaRPr kumimoji="0" lang="fr-FR" sz="105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ndara" pitchFamily="34" charset="0"/>
              <a:ea typeface="+mn-ea"/>
              <a:cs typeface="+mn-cs"/>
            </a:endParaRPr>
          </a:p>
        </p:txBody>
      </p:sp>
      <p:pic>
        <p:nvPicPr>
          <p:cNvPr id="99" name="Picture 6" descr="C:\Documents and Settings\Paul\Local Settings\Temporary Internet Files\Content.IE5\DSU1U6MR\MCj04326470000[1]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757333" y="2500306"/>
            <a:ext cx="528783" cy="4606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0" name="ZoneTexte 99"/>
          <p:cNvSpPr txBox="1">
            <a:spLocks noChangeArrowheads="1"/>
          </p:cNvSpPr>
          <p:nvPr/>
        </p:nvSpPr>
        <p:spPr bwMode="auto">
          <a:xfrm>
            <a:off x="714348" y="4643446"/>
            <a:ext cx="1500198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scene3d>
            <a:camera prst="obliqueTopRight"/>
            <a:lightRig rig="threePt" dir="t"/>
          </a:scene3d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ndara" pitchFamily="34" charset="0"/>
              </a:rPr>
              <a:t>Serveur</a:t>
            </a:r>
            <a:r>
              <a:rPr kumimoji="0" lang="fr-FR" sz="1400" b="1" i="0" u="none" strike="noStrike" kern="0" cap="none" spc="0" normalizeH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ndara" pitchFamily="34" charset="0"/>
              </a:rPr>
              <a:t> de </a:t>
            </a:r>
            <a:r>
              <a:rPr kumimoji="0" lang="fr-FR" sz="14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ndara" pitchFamily="34" charset="0"/>
              </a:rPr>
              <a:t>grille</a:t>
            </a:r>
            <a:endParaRPr kumimoji="0" lang="fr-FR" sz="1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ndara" pitchFamily="34" charset="0"/>
            </a:endParaRPr>
          </a:p>
        </p:txBody>
      </p:sp>
      <p:sp>
        <p:nvSpPr>
          <p:cNvPr id="101" name="AutoShape 27"/>
          <p:cNvSpPr>
            <a:spLocks noChangeArrowheads="1"/>
          </p:cNvSpPr>
          <p:nvPr/>
        </p:nvSpPr>
        <p:spPr bwMode="auto">
          <a:xfrm rot="12894853" flipH="1" flipV="1">
            <a:off x="2107290" y="2350103"/>
            <a:ext cx="794007" cy="224882"/>
          </a:xfrm>
          <a:prstGeom prst="leftRightArrow">
            <a:avLst/>
          </a:prstGeom>
          <a:solidFill>
            <a:sysClr val="window" lastClr="FFFFFF"/>
          </a:solidFill>
          <a:ln w="19050" cap="flat" cmpd="sng" algn="ctr">
            <a:solidFill>
              <a:srgbClr val="C0504D"/>
            </a:solidFill>
            <a:prstDash val="solid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bliqueTopRight">
              <a:rot lat="19499981" lon="0" rev="0"/>
            </a:camera>
            <a:lightRig rig="threePt" dir="t"/>
          </a:scene3d>
        </p:spPr>
        <p:txBody>
          <a:bodyPr wrap="none" anchor="ctr"/>
          <a:lstStyle/>
          <a:p>
            <a:pPr marL="0" marR="0" lvl="0" indent="0" algn="ctr" defTabSz="89929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800" b="1" kern="0" dirty="0" smtClean="0">
                <a:solidFill>
                  <a:sysClr val="windowText" lastClr="000000"/>
                </a:solidFill>
                <a:latin typeface="Candara" pitchFamily="34" charset="0"/>
                <a:ea typeface="+mn-ea"/>
                <a:cs typeface="+mn-cs"/>
              </a:rPr>
              <a:t>Import/Export</a:t>
            </a:r>
            <a:endParaRPr kumimoji="0" lang="fr-FR" sz="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ndara" pitchFamily="34" charset="0"/>
              <a:ea typeface="+mn-ea"/>
              <a:cs typeface="+mn-cs"/>
            </a:endParaRPr>
          </a:p>
        </p:txBody>
      </p:sp>
      <p:pic>
        <p:nvPicPr>
          <p:cNvPr id="102" name="Picture 2" descr="C:\Documents and Settings\Paul\Local Settings\Temporary Internet Files\Content.IE5\VR278ETY\MCj04348450000[1]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 flipH="1">
            <a:off x="1719277" y="2013242"/>
            <a:ext cx="395114" cy="344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" name="Double flèche verticale 102"/>
          <p:cNvSpPr/>
          <p:nvPr/>
        </p:nvSpPr>
        <p:spPr>
          <a:xfrm rot="16482786">
            <a:off x="3738769" y="2357418"/>
            <a:ext cx="211121" cy="1007603"/>
          </a:xfrm>
          <a:prstGeom prst="upDownArrow">
            <a:avLst/>
          </a:prstGeom>
          <a:solidFill>
            <a:sysClr val="window" lastClr="FFFFFF"/>
          </a:solidFill>
          <a:ln w="25400" cap="flat" cmpd="sng" algn="ctr">
            <a:solidFill>
              <a:srgbClr val="F79646"/>
            </a:solidFill>
            <a:prstDash val="solid"/>
          </a:ln>
          <a:effectLst/>
          <a:scene3d>
            <a:camera prst="perspectiveHeroicExtremeLeftFacing">
              <a:rot lat="0" lon="3000000" rev="21425485"/>
            </a:camera>
            <a:lightRig rig="threePt" dir="t"/>
          </a:scene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700" b="1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ndara" pitchFamily="34" charset="0"/>
              <a:ea typeface="+mn-ea"/>
              <a:cs typeface="+mn-cs"/>
            </a:endParaRPr>
          </a:p>
        </p:txBody>
      </p:sp>
      <p:pic>
        <p:nvPicPr>
          <p:cNvPr id="104" name="Picture 24" descr="MCj04339370000[1]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118466" y="4357694"/>
            <a:ext cx="810592" cy="660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6" name="ZoneTexte 112"/>
          <p:cNvSpPr txBox="1">
            <a:spLocks noChangeArrowheads="1"/>
          </p:cNvSpPr>
          <p:nvPr/>
        </p:nvSpPr>
        <p:spPr bwMode="auto">
          <a:xfrm rot="20808499">
            <a:off x="3095597" y="3519409"/>
            <a:ext cx="1255472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50" b="1" i="1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itchFamily="34" charset="0"/>
              </a:rPr>
              <a:t>Limite physique de</a:t>
            </a:r>
            <a:r>
              <a:rPr kumimoji="0" lang="fr-FR" sz="1050" b="1" i="1" u="none" strike="noStrike" kern="0" cap="none" spc="0" normalizeH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itchFamily="34" charset="0"/>
              </a:rPr>
              <a:t> 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50" b="1" i="1" u="none" strike="noStrike" kern="0" cap="none" spc="0" normalizeH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itchFamily="34" charset="0"/>
              </a:rPr>
              <a:t>GINSENG - RSCA</a:t>
            </a:r>
            <a:endParaRPr kumimoji="0" lang="fr-FR" sz="1050" b="1" i="1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itchFamily="34" charset="0"/>
            </a:endParaRPr>
          </a:p>
        </p:txBody>
      </p:sp>
      <p:sp>
        <p:nvSpPr>
          <p:cNvPr id="110" name="AutoShape 5"/>
          <p:cNvSpPr>
            <a:spLocks noChangeArrowheads="1"/>
          </p:cNvSpPr>
          <p:nvPr/>
        </p:nvSpPr>
        <p:spPr bwMode="auto">
          <a:xfrm>
            <a:off x="5643570" y="2143116"/>
            <a:ext cx="2352089" cy="1285921"/>
          </a:xfrm>
          <a:prstGeom prst="flowChartAlternateProcess">
            <a:avLst/>
          </a:prstGeom>
          <a:noFill/>
          <a:ln w="34925" cap="flat" cmpd="sng" algn="ctr">
            <a:solidFill>
              <a:srgbClr val="4F81BD"/>
            </a:solidFill>
            <a:prstDash val="solid"/>
            <a:headEnd/>
            <a:tailEnd/>
          </a:ln>
          <a:effectLst/>
          <a:scene3d>
            <a:camera prst="isometricOffAxis1Top"/>
            <a:lightRig rig="threePt" dir="t"/>
          </a:scene3d>
        </p:spPr>
        <p:txBody>
          <a:bodyPr wrap="none" anchor="ctr"/>
          <a:lstStyle/>
          <a:p>
            <a:pPr marL="0" marR="0" lvl="0" indent="0" algn="ctr" defTabSz="89929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400" b="1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ndara" pitchFamily="34" charset="0"/>
              <a:ea typeface="+mn-ea"/>
              <a:cs typeface="+mn-cs"/>
            </a:endParaRPr>
          </a:p>
        </p:txBody>
      </p:sp>
      <p:sp>
        <p:nvSpPr>
          <p:cNvPr id="112" name="AutoShape 5"/>
          <p:cNvSpPr>
            <a:spLocks noChangeArrowheads="1"/>
          </p:cNvSpPr>
          <p:nvPr/>
        </p:nvSpPr>
        <p:spPr bwMode="auto">
          <a:xfrm>
            <a:off x="7047919" y="2429656"/>
            <a:ext cx="1238857" cy="208563"/>
          </a:xfrm>
          <a:prstGeom prst="flowChartAlternateProcess">
            <a:avLst/>
          </a:prstGeom>
          <a:solidFill>
            <a:sysClr val="window" lastClr="FFFFFF"/>
          </a:solidFill>
          <a:ln w="19050" cap="flat" cmpd="sng" algn="ctr">
            <a:solidFill>
              <a:srgbClr val="4F81BD"/>
            </a:solidFill>
            <a:prstDash val="solid"/>
            <a:headEnd/>
            <a:tailEnd/>
          </a:ln>
          <a:effectLst/>
          <a:scene3d>
            <a:camera prst="perspectiveContrastingLeftFacing"/>
            <a:lightRig rig="threePt" dir="t"/>
          </a:scene3d>
        </p:spPr>
        <p:txBody>
          <a:bodyPr wrap="none" anchor="ctr"/>
          <a:lstStyle/>
          <a:p>
            <a:pPr marL="0" marR="0" lvl="0" indent="0" algn="ctr" defTabSz="89929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5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ndara" pitchFamily="34" charset="0"/>
                <a:ea typeface="+mn-ea"/>
                <a:cs typeface="+mn-cs"/>
              </a:rPr>
              <a:t>Centre</a:t>
            </a:r>
            <a:r>
              <a:rPr kumimoji="0" lang="fr-FR" sz="1050" b="1" i="0" u="none" strike="noStrike" kern="0" cap="none" spc="0" normalizeH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ndara" pitchFamily="34" charset="0"/>
                <a:ea typeface="+mn-ea"/>
                <a:cs typeface="+mn-cs"/>
              </a:rPr>
              <a:t> Hospitalier</a:t>
            </a:r>
            <a:endParaRPr kumimoji="0" lang="fr-FR" sz="105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ndara" pitchFamily="34" charset="0"/>
              <a:ea typeface="+mn-ea"/>
              <a:cs typeface="+mn-cs"/>
            </a:endParaRPr>
          </a:p>
        </p:txBody>
      </p:sp>
      <p:pic>
        <p:nvPicPr>
          <p:cNvPr id="113" name="Picture 6" descr="C:\Documents and Settings\Paul\Local Settings\Temporary Internet Files\Content.IE5\DSU1U6MR\MCj04326470000[1].png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4578D7"/>
              </a:clrFrom>
              <a:clrTo>
                <a:srgbClr val="4578D7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795566" y="2564334"/>
            <a:ext cx="528783" cy="4606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5" name="AutoShape 27"/>
          <p:cNvSpPr>
            <a:spLocks noChangeArrowheads="1"/>
          </p:cNvSpPr>
          <p:nvPr/>
        </p:nvSpPr>
        <p:spPr bwMode="auto">
          <a:xfrm rot="10499311" flipH="1" flipV="1">
            <a:off x="6221658" y="2715391"/>
            <a:ext cx="848894" cy="187872"/>
          </a:xfrm>
          <a:prstGeom prst="leftArrow">
            <a:avLst>
              <a:gd name="adj1" fmla="val 50000"/>
              <a:gd name="adj2" fmla="val 82592"/>
            </a:avLst>
          </a:prstGeom>
          <a:solidFill>
            <a:sysClr val="window" lastClr="FFFFFF"/>
          </a:solidFill>
          <a:ln w="19050" cap="flat" cmpd="sng" algn="ctr">
            <a:solidFill>
              <a:srgbClr val="C0504D"/>
            </a:solidFill>
            <a:prstDash val="solid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bliqueTopRight"/>
            <a:lightRig rig="threePt" dir="t"/>
          </a:scene3d>
        </p:spPr>
        <p:txBody>
          <a:bodyPr wrap="none" anchor="ctr"/>
          <a:lstStyle/>
          <a:p>
            <a:pPr marL="0" marR="0" lvl="0" indent="0" algn="ctr" defTabSz="89929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ndara" pitchFamily="34" charset="0"/>
                <a:ea typeface="+mn-ea"/>
                <a:cs typeface="+mn-cs"/>
              </a:rPr>
              <a:t>Export</a:t>
            </a:r>
            <a:endParaRPr kumimoji="0" lang="fr-FR" sz="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ndara" pitchFamily="34" charset="0"/>
              <a:ea typeface="+mn-ea"/>
              <a:cs typeface="+mn-cs"/>
            </a:endParaRPr>
          </a:p>
        </p:txBody>
      </p:sp>
      <p:grpSp>
        <p:nvGrpSpPr>
          <p:cNvPr id="2" name="Groupe 115"/>
          <p:cNvGrpSpPr/>
          <p:nvPr/>
        </p:nvGrpSpPr>
        <p:grpSpPr>
          <a:xfrm>
            <a:off x="7000892" y="2571744"/>
            <a:ext cx="395114" cy="344188"/>
            <a:chOff x="21737772" y="8344743"/>
            <a:chExt cx="1281109" cy="1281109"/>
          </a:xfrm>
        </p:grpSpPr>
        <p:pic>
          <p:nvPicPr>
            <p:cNvPr id="117" name="Picture 2" descr="C:\Documents and Settings\Paul\Local Settings\Temporary Internet Files\Content.IE5\VR278ETY\MCj04348450000[1]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 flipH="1">
              <a:off x="21737772" y="8344743"/>
              <a:ext cx="1281109" cy="128110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18" name="Croix 117"/>
            <p:cNvSpPr/>
            <p:nvPr/>
          </p:nvSpPr>
          <p:spPr bwMode="auto">
            <a:xfrm>
              <a:off x="21944099" y="8898744"/>
              <a:ext cx="540000" cy="540000"/>
            </a:xfrm>
            <a:prstGeom prst="plus">
              <a:avLst>
                <a:gd name="adj" fmla="val 38099"/>
              </a:avLst>
            </a:prstGeom>
            <a:solidFill>
              <a:srgbClr val="C00000"/>
            </a:solidFill>
            <a:ln>
              <a:noFill/>
              <a:headEnd type="none" w="med" len="med"/>
              <a:tailEnd type="none" w="med" len="med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isometricOffAxis2Left">
                <a:rot lat="1080000" lon="360000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1" fontAlgn="base" latinLnBrk="0" hangingPunct="1">
                <a:lnSpc>
                  <a:spcPct val="87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endParaRPr kumimoji="0" lang="fr-FR" sz="7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endParaRPr>
            </a:p>
          </p:txBody>
        </p:sp>
      </p:grpSp>
      <p:pic>
        <p:nvPicPr>
          <p:cNvPr id="137" name="Picture 2" descr="C:\Documents and Settings\Paul\Local Settings\Temporary Internet Files\Content.IE5\F277Q1E1\MCj04339400000[1]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573538" y="2574758"/>
            <a:ext cx="528783" cy="460628"/>
          </a:xfrm>
          <a:prstGeom prst="rect">
            <a:avLst/>
          </a:prstGeom>
          <a:noFill/>
        </p:spPr>
      </p:pic>
      <p:sp>
        <p:nvSpPr>
          <p:cNvPr id="119" name="AutoShape 5"/>
          <p:cNvSpPr>
            <a:spLocks noChangeArrowheads="1"/>
          </p:cNvSpPr>
          <p:nvPr/>
        </p:nvSpPr>
        <p:spPr bwMode="auto">
          <a:xfrm rot="21417802">
            <a:off x="3184017" y="826754"/>
            <a:ext cx="931174" cy="2963346"/>
          </a:xfrm>
          <a:prstGeom prst="flowChartAlternateProcess">
            <a:avLst/>
          </a:prstGeom>
          <a:noFill/>
          <a:ln w="34925" cap="flat" cmpd="sng" algn="ctr">
            <a:solidFill>
              <a:schemeClr val="accent3">
                <a:lumMod val="75000"/>
              </a:schemeClr>
            </a:solidFill>
            <a:prstDash val="solid"/>
            <a:headEnd/>
            <a:tailEnd/>
          </a:ln>
          <a:effectLst/>
          <a:scene3d>
            <a:camera prst="isometricOffAxis1Top"/>
            <a:lightRig rig="threePt" dir="t"/>
          </a:scene3d>
        </p:spPr>
        <p:txBody>
          <a:bodyPr wrap="none" anchor="ctr"/>
          <a:lstStyle/>
          <a:p>
            <a:pPr marL="0" marR="0" lvl="0" indent="0" algn="ctr" defTabSz="89929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400" b="1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ndara" pitchFamily="34" charset="0"/>
              <a:ea typeface="+mn-ea"/>
              <a:cs typeface="+mn-cs"/>
            </a:endParaRPr>
          </a:p>
        </p:txBody>
      </p:sp>
      <p:pic>
        <p:nvPicPr>
          <p:cNvPr id="120" name="Picture 6" descr="C:\Documents and Settings\Paul\Local Settings\Temporary Internet Files\Content.IE5\DSU1U6MR\MCj04326470000[1]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686027" y="2285992"/>
            <a:ext cx="528783" cy="4606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1" name="AutoShape 5"/>
          <p:cNvSpPr>
            <a:spLocks noChangeArrowheads="1"/>
          </p:cNvSpPr>
          <p:nvPr/>
        </p:nvSpPr>
        <p:spPr bwMode="auto">
          <a:xfrm>
            <a:off x="2357422" y="1643050"/>
            <a:ext cx="1032595" cy="208563"/>
          </a:xfrm>
          <a:prstGeom prst="flowChartAlternateProcess">
            <a:avLst/>
          </a:prstGeom>
          <a:solidFill>
            <a:sysClr val="window" lastClr="FFFFFF"/>
          </a:solidFill>
          <a:ln w="19050" cap="flat" cmpd="sng" algn="ctr">
            <a:solidFill>
              <a:schemeClr val="accent3">
                <a:lumMod val="75000"/>
              </a:schemeClr>
            </a:solidFill>
            <a:prstDash val="solid"/>
            <a:headEnd/>
            <a:tailEnd/>
          </a:ln>
          <a:effectLst/>
          <a:scene3d>
            <a:camera prst="perspectiveContrastingRightFacing">
              <a:rot lat="600000" lon="19200000" rev="213211"/>
            </a:camera>
            <a:lightRig rig="threePt" dir="t"/>
          </a:scene3d>
        </p:spPr>
        <p:txBody>
          <a:bodyPr wrap="none" anchor="ctr"/>
          <a:lstStyle/>
          <a:p>
            <a:pPr marL="0" marR="0" lvl="0" indent="0" algn="ctr" defTabSz="89929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5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ndara" pitchFamily="34" charset="0"/>
                <a:ea typeface="+mn-ea"/>
                <a:cs typeface="+mn-cs"/>
              </a:rPr>
              <a:t>Laboratoire ACP</a:t>
            </a:r>
            <a:endParaRPr kumimoji="0" lang="fr-FR" sz="105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ndara" pitchFamily="34" charset="0"/>
              <a:ea typeface="+mn-ea"/>
              <a:cs typeface="+mn-cs"/>
            </a:endParaRPr>
          </a:p>
        </p:txBody>
      </p:sp>
      <p:sp>
        <p:nvSpPr>
          <p:cNvPr id="123" name="AutoShape 27"/>
          <p:cNvSpPr>
            <a:spLocks noChangeArrowheads="1"/>
          </p:cNvSpPr>
          <p:nvPr/>
        </p:nvSpPr>
        <p:spPr bwMode="auto">
          <a:xfrm rot="12971646" flipH="1" flipV="1">
            <a:off x="3269360" y="2137690"/>
            <a:ext cx="535997" cy="215669"/>
          </a:xfrm>
          <a:prstGeom prst="rightArrow">
            <a:avLst/>
          </a:prstGeom>
          <a:solidFill>
            <a:sysClr val="window" lastClr="FFFFFF"/>
          </a:solidFill>
          <a:ln w="19050" cap="flat" cmpd="sng" algn="ctr">
            <a:solidFill>
              <a:srgbClr val="C0504D"/>
            </a:solidFill>
            <a:prstDash val="solid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bliqueTopRight"/>
            <a:lightRig rig="threePt" dir="t"/>
          </a:scene3d>
        </p:spPr>
        <p:txBody>
          <a:bodyPr wrap="none" anchor="ctr"/>
          <a:lstStyle/>
          <a:p>
            <a:pPr marL="0" marR="0" lvl="0" indent="0" algn="ctr" defTabSz="89929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ndara" pitchFamily="34" charset="0"/>
                <a:ea typeface="+mn-ea"/>
                <a:cs typeface="+mn-cs"/>
              </a:rPr>
              <a:t>Export</a:t>
            </a:r>
            <a:endParaRPr kumimoji="0" lang="fr-FR" sz="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ndara" pitchFamily="34" charset="0"/>
              <a:ea typeface="+mn-ea"/>
              <a:cs typeface="+mn-cs"/>
            </a:endParaRPr>
          </a:p>
        </p:txBody>
      </p:sp>
      <p:grpSp>
        <p:nvGrpSpPr>
          <p:cNvPr id="3" name="Groupe 76"/>
          <p:cNvGrpSpPr/>
          <p:nvPr/>
        </p:nvGrpSpPr>
        <p:grpSpPr>
          <a:xfrm>
            <a:off x="3043085" y="1813409"/>
            <a:ext cx="395114" cy="344188"/>
            <a:chOff x="2643174" y="857232"/>
            <a:chExt cx="395114" cy="344188"/>
          </a:xfrm>
        </p:grpSpPr>
        <p:pic>
          <p:nvPicPr>
            <p:cNvPr id="125" name="Picture 2" descr="C:\Documents and Settings\Paul\Local Settings\Temporary Internet Files\Content.IE5\VR278ETY\MCj04348450000[1]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 flipH="1">
              <a:off x="2643174" y="857232"/>
              <a:ext cx="395114" cy="3441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26" name="Croix 125"/>
            <p:cNvSpPr/>
            <p:nvPr/>
          </p:nvSpPr>
          <p:spPr bwMode="auto">
            <a:xfrm>
              <a:off x="2714612" y="1000108"/>
              <a:ext cx="166544" cy="145079"/>
            </a:xfrm>
            <a:prstGeom prst="plus">
              <a:avLst>
                <a:gd name="adj" fmla="val 38099"/>
              </a:avLst>
            </a:prstGeom>
            <a:solidFill>
              <a:srgbClr val="C00000"/>
            </a:solidFill>
            <a:ln>
              <a:noFill/>
              <a:headEnd type="none" w="med" len="med"/>
              <a:tailEnd type="none" w="med" len="med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isometricOffAxis2Left">
                <a:rot lat="1080000" lon="360000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1" fontAlgn="base" latinLnBrk="0" hangingPunct="1">
                <a:lnSpc>
                  <a:spcPct val="87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endParaRPr kumimoji="0" lang="fr-FR" sz="7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151" name="Double flèche verticale 150"/>
          <p:cNvSpPr/>
          <p:nvPr/>
        </p:nvSpPr>
        <p:spPr>
          <a:xfrm rot="15807897">
            <a:off x="5417714" y="2551623"/>
            <a:ext cx="211121" cy="671693"/>
          </a:xfrm>
          <a:prstGeom prst="upDownArrow">
            <a:avLst/>
          </a:prstGeom>
          <a:solidFill>
            <a:sysClr val="window" lastClr="FFFFFF"/>
          </a:solidFill>
          <a:ln w="25400" cap="flat" cmpd="sng" algn="ctr">
            <a:solidFill>
              <a:srgbClr val="F79646"/>
            </a:solidFill>
            <a:prstDash val="solid"/>
          </a:ln>
          <a:effectLst/>
          <a:scene3d>
            <a:camera prst="perspectiveHeroicExtremeLeftFacing">
              <a:rot lat="0" lon="3000000" rev="21425485"/>
            </a:camera>
            <a:lightRig rig="threePt" dir="t"/>
          </a:scene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700" b="1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ndara" pitchFamily="34" charset="0"/>
              <a:ea typeface="+mn-ea"/>
              <a:cs typeface="+mn-cs"/>
            </a:endParaRPr>
          </a:p>
        </p:txBody>
      </p:sp>
      <p:sp>
        <p:nvSpPr>
          <p:cNvPr id="152" name="Virage 151"/>
          <p:cNvSpPr/>
          <p:nvPr/>
        </p:nvSpPr>
        <p:spPr>
          <a:xfrm rot="5400000" flipH="1">
            <a:off x="3730583" y="3511390"/>
            <a:ext cx="1495311" cy="616150"/>
          </a:xfrm>
          <a:prstGeom prst="bentArrow">
            <a:avLst>
              <a:gd name="adj1" fmla="val 15156"/>
              <a:gd name="adj2" fmla="val 14117"/>
              <a:gd name="adj3" fmla="val 25629"/>
              <a:gd name="adj4" fmla="val 89556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700"/>
          </a:p>
        </p:txBody>
      </p:sp>
      <p:pic>
        <p:nvPicPr>
          <p:cNvPr id="154" name="Picture 23" descr="MCj04247660000[1]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071934" y="4357694"/>
            <a:ext cx="691914" cy="6219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4" name="Groupe 155"/>
          <p:cNvGrpSpPr/>
          <p:nvPr/>
        </p:nvGrpSpPr>
        <p:grpSpPr>
          <a:xfrm>
            <a:off x="4718018" y="3071809"/>
            <a:ext cx="1981389" cy="1907836"/>
            <a:chOff x="14579444" y="10600112"/>
            <a:chExt cx="6424413" cy="7101183"/>
          </a:xfrm>
        </p:grpSpPr>
        <p:sp>
          <p:nvSpPr>
            <p:cNvPr id="157" name="Virage 156"/>
            <p:cNvSpPr/>
            <p:nvPr/>
          </p:nvSpPr>
          <p:spPr>
            <a:xfrm rot="5400000" flipH="1" flipV="1">
              <a:off x="12718003" y="12461553"/>
              <a:ext cx="5565716" cy="1842834"/>
            </a:xfrm>
            <a:prstGeom prst="bentArrow">
              <a:avLst>
                <a:gd name="adj1" fmla="val 15156"/>
                <a:gd name="adj2" fmla="val 14117"/>
                <a:gd name="adj3" fmla="val 25629"/>
                <a:gd name="adj4" fmla="val 89556"/>
              </a:avLst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700"/>
            </a:p>
          </p:txBody>
        </p:sp>
        <p:pic>
          <p:nvPicPr>
            <p:cNvPr id="159" name="Picture 23" descr="MCj04247660000[1]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 flipH="1">
              <a:off x="15959011" y="15386335"/>
              <a:ext cx="2199235" cy="23149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61" name="Picture 2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970208" y="15120422"/>
              <a:ext cx="2033649" cy="2430034"/>
            </a:xfrm>
            <a:prstGeom prst="rect">
              <a:avLst/>
            </a:prstGeom>
            <a:noFill/>
            <a:ln>
              <a:noFill/>
            </a:ln>
            <a:effectLst/>
            <a:scene3d>
              <a:camera prst="orthographicFront">
                <a:rot lat="0" lon="2100000" rev="0"/>
              </a:camera>
              <a:lightRig rig="threePt" dir="t"/>
            </a:scene3d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162" name="Picture 4" descr="C:\Documents and Settings\Paul\Local Settings\Temporary Internet Files\Content.IE5\VR278ETY\MCj04325930000[2].png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4572000" y="3914869"/>
            <a:ext cx="387771" cy="3377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3" name="ZoneTexte 112"/>
          <p:cNvSpPr txBox="1">
            <a:spLocks noChangeArrowheads="1"/>
          </p:cNvSpPr>
          <p:nvPr/>
        </p:nvSpPr>
        <p:spPr bwMode="auto">
          <a:xfrm rot="20965303">
            <a:off x="5957052" y="3466474"/>
            <a:ext cx="1225015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50" b="1" i="1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itchFamily="34" charset="0"/>
              </a:rPr>
              <a:t>Limite physique de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50" b="1" i="1" u="none" strike="noStrike" kern="0" cap="none" spc="0" normalizeH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itchFamily="34" charset="0"/>
              </a:rPr>
              <a:t> GINSENG - RSPA</a:t>
            </a:r>
            <a:endParaRPr kumimoji="0" lang="fr-FR" sz="1050" b="1" i="1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itchFamily="34" charset="0"/>
            </a:endParaRPr>
          </a:p>
        </p:txBody>
      </p:sp>
      <p:sp>
        <p:nvSpPr>
          <p:cNvPr id="164" name="ZoneTexte 242"/>
          <p:cNvSpPr txBox="1">
            <a:spLocks noChangeArrowheads="1"/>
          </p:cNvSpPr>
          <p:nvPr/>
        </p:nvSpPr>
        <p:spPr bwMode="auto">
          <a:xfrm>
            <a:off x="4857752" y="3857628"/>
            <a:ext cx="68863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900" b="1" kern="0" dirty="0" smtClean="0">
                <a:solidFill>
                  <a:sysClr val="windowText" lastClr="000000"/>
                </a:solidFill>
                <a:latin typeface="Candara" pitchFamily="34" charset="0"/>
              </a:rPr>
              <a:t>Certificat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900" b="1" kern="0" dirty="0" smtClean="0">
                <a:solidFill>
                  <a:sysClr val="windowText" lastClr="000000"/>
                </a:solidFill>
                <a:latin typeface="Candara" pitchFamily="34" charset="0"/>
              </a:rPr>
              <a:t>X509</a:t>
            </a:r>
            <a:endParaRPr kumimoji="0" lang="fr-FR" sz="9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ndara" pitchFamily="34" charset="0"/>
            </a:endParaRPr>
          </a:p>
        </p:txBody>
      </p:sp>
      <p:sp>
        <p:nvSpPr>
          <p:cNvPr id="165" name="Pentagone 164"/>
          <p:cNvSpPr/>
          <p:nvPr/>
        </p:nvSpPr>
        <p:spPr>
          <a:xfrm>
            <a:off x="4846318" y="5589240"/>
            <a:ext cx="4138132" cy="288032"/>
          </a:xfrm>
          <a:prstGeom prst="homePlate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itchFamily="34" charset="0"/>
              </a:rPr>
              <a:t>Partie GINSENG - Périnatalité</a:t>
            </a:r>
            <a:endParaRPr lang="fr-FR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ndara" pitchFamily="34" charset="0"/>
            </a:endParaRPr>
          </a:p>
        </p:txBody>
      </p:sp>
      <p:sp>
        <p:nvSpPr>
          <p:cNvPr id="166" name="Pentagone 165"/>
          <p:cNvSpPr/>
          <p:nvPr/>
        </p:nvSpPr>
        <p:spPr>
          <a:xfrm flipH="1">
            <a:off x="611560" y="5589240"/>
            <a:ext cx="4248472" cy="288032"/>
          </a:xfrm>
          <a:prstGeom prst="homePlate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itchFamily="34" charset="0"/>
              </a:rPr>
              <a:t>Partie GINSENG - RSCA</a:t>
            </a:r>
            <a:endParaRPr lang="fr-FR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ndara" pitchFamily="34" charset="0"/>
            </a:endParaRPr>
          </a:p>
        </p:txBody>
      </p:sp>
      <p:sp>
        <p:nvSpPr>
          <p:cNvPr id="75" name="Croix 74"/>
          <p:cNvSpPr/>
          <p:nvPr/>
        </p:nvSpPr>
        <p:spPr bwMode="auto">
          <a:xfrm>
            <a:off x="1757201" y="2143116"/>
            <a:ext cx="166544" cy="145079"/>
          </a:xfrm>
          <a:prstGeom prst="plus">
            <a:avLst>
              <a:gd name="adj" fmla="val 38099"/>
            </a:avLst>
          </a:prstGeom>
          <a:solidFill>
            <a:srgbClr val="C00000"/>
          </a:solidFill>
          <a:ln>
            <a:noFill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isometricOffAxis2Left">
              <a:rot lat="1080000" lon="360000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fr-FR" sz="7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pic>
        <p:nvPicPr>
          <p:cNvPr id="79" name="Picture 2" descr="C:\Documents and Settings\Paul\Local Settings\Temporary Internet Files\Content.IE5\VR278ETY\MCj04348450000[1]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 flipH="1">
            <a:off x="270794" y="4058940"/>
            <a:ext cx="443554" cy="3863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0" name="Croix 79"/>
          <p:cNvSpPr/>
          <p:nvPr/>
        </p:nvSpPr>
        <p:spPr bwMode="auto">
          <a:xfrm>
            <a:off x="349475" y="4207135"/>
            <a:ext cx="134574" cy="156040"/>
          </a:xfrm>
          <a:prstGeom prst="plus">
            <a:avLst>
              <a:gd name="adj" fmla="val 38099"/>
            </a:avLst>
          </a:prstGeom>
          <a:solidFill>
            <a:srgbClr val="C00000"/>
          </a:solidFill>
          <a:ln>
            <a:noFill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isometricOffAxis2Left">
              <a:rot lat="1080000" lon="360000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fr-FR" sz="7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pic>
        <p:nvPicPr>
          <p:cNvPr id="81" name="Picture 6" descr="C:\Documents and Settings\Paul\Local Settings\Temporary Internet Files\Content.IE5\DSU1U6MR\MCj04326470000[1]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85720" y="4572008"/>
            <a:ext cx="528783" cy="4606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2" name="AutoShape 5"/>
          <p:cNvSpPr>
            <a:spLocks noChangeArrowheads="1"/>
          </p:cNvSpPr>
          <p:nvPr/>
        </p:nvSpPr>
        <p:spPr bwMode="auto">
          <a:xfrm rot="21411749">
            <a:off x="944073" y="991733"/>
            <a:ext cx="1073875" cy="3553550"/>
          </a:xfrm>
          <a:prstGeom prst="flowChartAlternateProcess">
            <a:avLst/>
          </a:prstGeom>
          <a:noFill/>
          <a:ln w="44450" cap="flat" cmpd="sng" algn="ctr">
            <a:solidFill>
              <a:srgbClr val="92D050"/>
            </a:solidFill>
            <a:prstDash val="solid"/>
            <a:headEnd/>
            <a:tailEnd/>
          </a:ln>
          <a:effectLst/>
          <a:scene3d>
            <a:camera prst="isometricOffAxis1Top"/>
            <a:lightRig rig="threePt" dir="t"/>
          </a:scene3d>
        </p:spPr>
        <p:txBody>
          <a:bodyPr wrap="none" anchor="ctr"/>
          <a:lstStyle/>
          <a:p>
            <a:pPr marL="0" marR="0" lvl="0" indent="0" algn="ctr" defTabSz="89929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400" b="1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ndara" pitchFamily="34" charset="0"/>
              <a:ea typeface="+mn-ea"/>
              <a:cs typeface="+mn-cs"/>
            </a:endParaRPr>
          </a:p>
        </p:txBody>
      </p:sp>
      <p:sp>
        <p:nvSpPr>
          <p:cNvPr id="83" name="AutoShape 5"/>
          <p:cNvSpPr>
            <a:spLocks noChangeArrowheads="1"/>
          </p:cNvSpPr>
          <p:nvPr/>
        </p:nvSpPr>
        <p:spPr bwMode="auto">
          <a:xfrm>
            <a:off x="-28749" y="2071678"/>
            <a:ext cx="1164791" cy="208563"/>
          </a:xfrm>
          <a:prstGeom prst="flowChartAlternateProcess">
            <a:avLst/>
          </a:prstGeom>
          <a:solidFill>
            <a:sysClr val="window" lastClr="FFFFFF"/>
          </a:solidFill>
          <a:ln w="19050" cap="flat" cmpd="sng" algn="ctr">
            <a:solidFill>
              <a:srgbClr val="92D050"/>
            </a:solidFill>
            <a:prstDash val="solid"/>
            <a:headEnd/>
            <a:tailEnd/>
          </a:ln>
          <a:effectLst/>
          <a:scene3d>
            <a:camera prst="perspectiveContrastingRightFacing">
              <a:rot lat="600000" lon="19200000" rev="213211"/>
            </a:camera>
            <a:lightRig rig="threePt" dir="t"/>
          </a:scene3d>
        </p:spPr>
        <p:txBody>
          <a:bodyPr wrap="none" anchor="ctr"/>
          <a:lstStyle/>
          <a:p>
            <a:pPr marL="0" marR="0" lvl="0" indent="0" algn="ctr" defTabSz="89929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5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ndara" pitchFamily="34" charset="0"/>
                <a:ea typeface="+mn-ea"/>
                <a:cs typeface="+mn-cs"/>
              </a:rPr>
              <a:t>Dépistage organisé</a:t>
            </a:r>
            <a:endParaRPr kumimoji="0" lang="fr-FR" sz="105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ndara" pitchFamily="34" charset="0"/>
              <a:ea typeface="+mn-ea"/>
              <a:cs typeface="+mn-cs"/>
            </a:endParaRPr>
          </a:p>
        </p:txBody>
      </p:sp>
      <p:pic>
        <p:nvPicPr>
          <p:cNvPr id="107" name="Picture 6" descr="C:\Documents and Settings\Paul\Local Settings\Temporary Internet Files\Content.IE5\DSU1U6MR\MCj04326470000[1]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685763" y="2786058"/>
            <a:ext cx="528783" cy="4606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6" name="AutoShape 27"/>
          <p:cNvSpPr>
            <a:spLocks noChangeArrowheads="1"/>
          </p:cNvSpPr>
          <p:nvPr/>
        </p:nvSpPr>
        <p:spPr bwMode="auto">
          <a:xfrm rot="12894853" flipH="1" flipV="1">
            <a:off x="1035720" y="2635855"/>
            <a:ext cx="794007" cy="224882"/>
          </a:xfrm>
          <a:prstGeom prst="leftRightArrow">
            <a:avLst/>
          </a:prstGeom>
          <a:solidFill>
            <a:sysClr val="window" lastClr="FFFFFF"/>
          </a:solidFill>
          <a:ln w="19050" cap="flat" cmpd="sng" algn="ctr">
            <a:solidFill>
              <a:srgbClr val="C0504D"/>
            </a:solidFill>
            <a:prstDash val="solid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bliqueTopRight">
              <a:rot lat="19499981" lon="0" rev="0"/>
            </a:camera>
            <a:lightRig rig="threePt" dir="t"/>
          </a:scene3d>
        </p:spPr>
        <p:txBody>
          <a:bodyPr wrap="none" anchor="ctr"/>
          <a:lstStyle/>
          <a:p>
            <a:pPr marL="0" marR="0" lvl="0" indent="0" algn="ctr" defTabSz="89929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800" b="1" kern="0" dirty="0" smtClean="0">
                <a:solidFill>
                  <a:sysClr val="windowText" lastClr="000000"/>
                </a:solidFill>
                <a:latin typeface="Candara" pitchFamily="34" charset="0"/>
                <a:ea typeface="+mn-ea"/>
                <a:cs typeface="+mn-cs"/>
              </a:rPr>
              <a:t>Import/Export</a:t>
            </a:r>
            <a:endParaRPr kumimoji="0" lang="fr-FR" sz="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ndara" pitchFamily="34" charset="0"/>
              <a:ea typeface="+mn-ea"/>
              <a:cs typeface="+mn-cs"/>
            </a:endParaRPr>
          </a:p>
        </p:txBody>
      </p:sp>
      <p:pic>
        <p:nvPicPr>
          <p:cNvPr id="124" name="Picture 2" descr="C:\Documents and Settings\Paul\Local Settings\Temporary Internet Files\Content.IE5\VR278ETY\MCj04348450000[1]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 flipH="1">
            <a:off x="647707" y="2298994"/>
            <a:ext cx="395114" cy="344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4" name="Croix 133"/>
          <p:cNvSpPr/>
          <p:nvPr/>
        </p:nvSpPr>
        <p:spPr bwMode="auto">
          <a:xfrm>
            <a:off x="685631" y="2428868"/>
            <a:ext cx="166544" cy="145079"/>
          </a:xfrm>
          <a:prstGeom prst="plus">
            <a:avLst>
              <a:gd name="adj" fmla="val 38099"/>
            </a:avLst>
          </a:prstGeom>
          <a:solidFill>
            <a:srgbClr val="C00000"/>
          </a:solidFill>
          <a:ln>
            <a:noFill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isometricOffAxis2Left">
              <a:rot lat="1080000" lon="360000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fr-FR" sz="7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138" name="Double flèche verticale 137"/>
          <p:cNvSpPr/>
          <p:nvPr/>
        </p:nvSpPr>
        <p:spPr>
          <a:xfrm rot="17892862">
            <a:off x="4177101" y="2454360"/>
            <a:ext cx="211121" cy="527150"/>
          </a:xfrm>
          <a:prstGeom prst="upDownArrow">
            <a:avLst/>
          </a:prstGeom>
          <a:solidFill>
            <a:sysClr val="window" lastClr="FFFFFF"/>
          </a:solidFill>
          <a:ln w="25400" cap="flat" cmpd="sng" algn="ctr">
            <a:solidFill>
              <a:srgbClr val="F79646"/>
            </a:solidFill>
            <a:prstDash val="solid"/>
          </a:ln>
          <a:effectLst/>
          <a:scene3d>
            <a:camera prst="perspectiveHeroicExtremeLeftFacing">
              <a:rot lat="0" lon="3000000" rev="21425485"/>
            </a:camera>
            <a:lightRig rig="threePt" dir="t"/>
          </a:scene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700" b="1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ndara" pitchFamily="34" charset="0"/>
              <a:ea typeface="+mn-ea"/>
              <a:cs typeface="+mn-cs"/>
            </a:endParaRPr>
          </a:p>
        </p:txBody>
      </p:sp>
      <p:sp>
        <p:nvSpPr>
          <p:cNvPr id="148" name="Double flèche verticale 147"/>
          <p:cNvSpPr/>
          <p:nvPr/>
        </p:nvSpPr>
        <p:spPr>
          <a:xfrm rot="15975363">
            <a:off x="3328879" y="2031883"/>
            <a:ext cx="211121" cy="2144826"/>
          </a:xfrm>
          <a:prstGeom prst="upDownArrow">
            <a:avLst/>
          </a:prstGeom>
          <a:solidFill>
            <a:sysClr val="window" lastClr="FFFFFF"/>
          </a:solidFill>
          <a:ln w="25400" cap="flat" cmpd="sng" algn="ctr">
            <a:solidFill>
              <a:srgbClr val="F79646"/>
            </a:solidFill>
            <a:prstDash val="solid"/>
          </a:ln>
          <a:effectLst/>
          <a:scene3d>
            <a:camera prst="perspectiveHeroicExtremeLeftFacing">
              <a:rot lat="0" lon="3000000" rev="21425485"/>
            </a:camera>
            <a:lightRig rig="threePt" dir="t"/>
          </a:scene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700" b="1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ndara" pitchFamily="34" charset="0"/>
              <a:ea typeface="+mn-ea"/>
              <a:cs typeface="+mn-cs"/>
            </a:endParaRPr>
          </a:p>
        </p:txBody>
      </p:sp>
      <p:sp>
        <p:nvSpPr>
          <p:cNvPr id="143" name="Rectangle 142"/>
          <p:cNvSpPr/>
          <p:nvPr/>
        </p:nvSpPr>
        <p:spPr>
          <a:xfrm flipH="1">
            <a:off x="214282" y="3929066"/>
            <a:ext cx="2357454" cy="1216726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ndara" pitchFamily="34" charset="0"/>
            </a:endParaRPr>
          </a:p>
        </p:txBody>
      </p:sp>
      <p:sp>
        <p:nvSpPr>
          <p:cNvPr id="144" name="Rectangle 143"/>
          <p:cNvSpPr/>
          <p:nvPr/>
        </p:nvSpPr>
        <p:spPr>
          <a:xfrm rot="20957243">
            <a:off x="5396448" y="3061256"/>
            <a:ext cx="1475660" cy="55399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3000" b="1" cap="none" spc="0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</a:rPr>
              <a:t>2 - RSPA</a:t>
            </a:r>
            <a:endParaRPr lang="fr-FR" sz="3000" b="1" cap="none" spc="0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</a:endParaRPr>
          </a:p>
        </p:txBody>
      </p:sp>
      <p:sp>
        <p:nvSpPr>
          <p:cNvPr id="145" name="Rectangle 144"/>
          <p:cNvSpPr/>
          <p:nvPr/>
        </p:nvSpPr>
        <p:spPr>
          <a:xfrm>
            <a:off x="4000496" y="1214422"/>
            <a:ext cx="3147849" cy="93871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3000" b="1" cap="none" spc="0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</a:rPr>
              <a:t>3 – </a:t>
            </a:r>
            <a:r>
              <a:rPr lang="fr-FR" sz="2500" b="1" cap="none" spc="0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</a:rPr>
              <a:t>Services centraux,</a:t>
            </a:r>
          </a:p>
          <a:p>
            <a:pPr algn="ctr"/>
            <a:r>
              <a:rPr lang="fr-FR" sz="25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</a:rPr>
              <a:t>Autorité de sécurité</a:t>
            </a:r>
            <a:endParaRPr lang="fr-FR" sz="2500" b="1" cap="none" spc="0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</a:endParaRPr>
          </a:p>
        </p:txBody>
      </p:sp>
      <p:sp>
        <p:nvSpPr>
          <p:cNvPr id="146" name="Rectangle 145"/>
          <p:cNvSpPr/>
          <p:nvPr/>
        </p:nvSpPr>
        <p:spPr>
          <a:xfrm>
            <a:off x="3786182" y="4929198"/>
            <a:ext cx="2492862" cy="55399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3000" b="1" cap="none" spc="0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</a:rPr>
              <a:t>4 - Utilisateurs</a:t>
            </a:r>
            <a:endParaRPr lang="fr-FR" sz="3000" b="1" cap="none" spc="0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</a:endParaRPr>
          </a:p>
        </p:txBody>
      </p:sp>
      <p:sp>
        <p:nvSpPr>
          <p:cNvPr id="150" name="Rectangle 149"/>
          <p:cNvSpPr/>
          <p:nvPr/>
        </p:nvSpPr>
        <p:spPr>
          <a:xfrm rot="20967380">
            <a:off x="2247542" y="3078673"/>
            <a:ext cx="1858553" cy="55399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sz="30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</a:rPr>
              <a:t>1 - RSCA</a:t>
            </a:r>
            <a:endParaRPr lang="fr-FR" sz="3000" b="1" cap="none" spc="0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</a:endParaRPr>
          </a:p>
        </p:txBody>
      </p:sp>
      <p:pic>
        <p:nvPicPr>
          <p:cNvPr id="1026" name="Picture 2" descr="C:\partage\présentation\ca-rsca\CPS001.tif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3786182" y="4714884"/>
            <a:ext cx="340078" cy="214314"/>
          </a:xfrm>
          <a:prstGeom prst="rect">
            <a:avLst/>
          </a:prstGeom>
          <a:noFill/>
        </p:spPr>
      </p:pic>
      <p:pic>
        <p:nvPicPr>
          <p:cNvPr id="156" name="Picture 2" descr="C:\partage\présentation\ca-rsca\CPS001.tif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5786446" y="4714884"/>
            <a:ext cx="344944" cy="217381"/>
          </a:xfrm>
          <a:prstGeom prst="rect">
            <a:avLst/>
          </a:prstGeom>
          <a:noFill/>
        </p:spPr>
      </p:pic>
      <p:cxnSp>
        <p:nvCxnSpPr>
          <p:cNvPr id="167" name="Connecteur droit 166"/>
          <p:cNvCxnSpPr>
            <a:stCxn id="145" idx="2"/>
            <a:endCxn id="137" idx="3"/>
          </p:cNvCxnSpPr>
          <p:nvPr/>
        </p:nvCxnSpPr>
        <p:spPr>
          <a:xfrm rot="5400000">
            <a:off x="5012406" y="2243056"/>
            <a:ext cx="651931" cy="4721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" name="Groupe 106"/>
          <p:cNvGrpSpPr/>
          <p:nvPr/>
        </p:nvGrpSpPr>
        <p:grpSpPr>
          <a:xfrm>
            <a:off x="84101" y="728190"/>
            <a:ext cx="8952395" cy="5149082"/>
            <a:chOff x="84101" y="728190"/>
            <a:chExt cx="8952395" cy="5149082"/>
          </a:xfrm>
        </p:grpSpPr>
        <p:sp>
          <p:nvSpPr>
            <p:cNvPr id="84" name="Rectangle à coins arrondis 83"/>
            <p:cNvSpPr/>
            <p:nvPr/>
          </p:nvSpPr>
          <p:spPr bwMode="auto">
            <a:xfrm rot="21421678" flipH="1">
              <a:off x="4721145" y="1147165"/>
              <a:ext cx="2330961" cy="4068884"/>
            </a:xfrm>
            <a:prstGeom prst="roundRect">
              <a:avLst/>
            </a:prstGeom>
            <a:blipFill>
              <a:blip r:embed="rId2" cstate="print"/>
              <a:stretch>
                <a:fillRect/>
              </a:stretch>
            </a:blipFill>
            <a:ln w="50800" cap="flat" cmpd="sng" algn="ctr">
              <a:solidFill>
                <a:srgbClr val="4F81BD">
                  <a:shade val="50000"/>
                </a:srgbClr>
              </a:solidFill>
              <a:prstDash val="sysDash"/>
            </a:ln>
            <a:effectLst/>
            <a:scene3d>
              <a:camera prst="isometricOffAxis1Top"/>
              <a:lightRig rig="threePt" dir="t"/>
            </a:scene3d>
          </p:spPr>
          <p:txBody>
            <a:bodyPr lIns="72000" anchor="ctr"/>
            <a:lstStyle/>
            <a:p>
              <a:pPr marL="0" marR="0" lvl="0" indent="0" defTabSz="89929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800" b="1" i="1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ndara" pitchFamily="34" charset="0"/>
                <a:ea typeface="+mn-ea"/>
                <a:cs typeface="+mn-cs"/>
              </a:endParaRPr>
            </a:p>
          </p:txBody>
        </p:sp>
        <p:sp>
          <p:nvSpPr>
            <p:cNvPr id="85" name="Rectangle à coins arrondis 84"/>
            <p:cNvSpPr/>
            <p:nvPr/>
          </p:nvSpPr>
          <p:spPr bwMode="auto">
            <a:xfrm rot="21421678">
              <a:off x="926930" y="728190"/>
              <a:ext cx="4252294" cy="4068884"/>
            </a:xfrm>
            <a:prstGeom prst="roundRect">
              <a:avLst/>
            </a:prstGeom>
            <a:blipFill>
              <a:blip r:embed="rId3" cstate="print">
                <a:duotone>
                  <a:prstClr val="black"/>
                  <a:schemeClr val="accent3">
                    <a:lumMod val="75000"/>
                    <a:tint val="45000"/>
                    <a:satMod val="400000"/>
                  </a:schemeClr>
                </a:duotone>
              </a:blip>
              <a:stretch>
                <a:fillRect/>
              </a:stretch>
            </a:blipFill>
            <a:ln w="50800" cap="flat" cmpd="sng" algn="ctr">
              <a:solidFill>
                <a:srgbClr val="92D050"/>
              </a:solidFill>
              <a:prstDash val="sysDash"/>
            </a:ln>
            <a:effectLst/>
            <a:scene3d>
              <a:camera prst="isometricOffAxis1Top"/>
              <a:lightRig rig="threePt" dir="t"/>
            </a:scene3d>
          </p:spPr>
          <p:txBody>
            <a:bodyPr lIns="72000" anchor="ctr"/>
            <a:lstStyle/>
            <a:p>
              <a:pPr marL="0" marR="0" lvl="0" indent="0" defTabSz="89929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800" b="1" i="1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ndara" pitchFamily="34" charset="0"/>
                <a:ea typeface="+mn-ea"/>
                <a:cs typeface="+mn-cs"/>
              </a:endParaRPr>
            </a:p>
          </p:txBody>
        </p:sp>
        <p:sp>
          <p:nvSpPr>
            <p:cNvPr id="86" name="AutoShape 5"/>
            <p:cNvSpPr>
              <a:spLocks noChangeArrowheads="1"/>
            </p:cNvSpPr>
            <p:nvPr/>
          </p:nvSpPr>
          <p:spPr bwMode="auto">
            <a:xfrm>
              <a:off x="3119393" y="1539502"/>
              <a:ext cx="2572546" cy="1285921"/>
            </a:xfrm>
            <a:prstGeom prst="flowChartAlternateProcess">
              <a:avLst/>
            </a:prstGeom>
            <a:noFill/>
            <a:ln w="19050" cap="flat" cmpd="sng" algn="ctr">
              <a:solidFill>
                <a:srgbClr val="4F81BD"/>
              </a:solidFill>
              <a:prstDash val="solid"/>
              <a:headEnd/>
              <a:tailEnd/>
            </a:ln>
            <a:effectLst/>
            <a:scene3d>
              <a:camera prst="isometricOffAxis1Top"/>
              <a:lightRig rig="threePt" dir="t"/>
            </a:scene3d>
          </p:spPr>
          <p:txBody>
            <a:bodyPr wrap="none" anchor="ctr"/>
            <a:lstStyle/>
            <a:p>
              <a:pPr marL="0" marR="0" lvl="0" indent="0" algn="ctr" defTabSz="89929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4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ndara" pitchFamily="34" charset="0"/>
                <a:ea typeface="+mn-ea"/>
                <a:cs typeface="+mn-cs"/>
              </a:endParaRPr>
            </a:p>
          </p:txBody>
        </p:sp>
        <p:sp>
          <p:nvSpPr>
            <p:cNvPr id="87" name="Bouée 86"/>
            <p:cNvSpPr/>
            <p:nvPr/>
          </p:nvSpPr>
          <p:spPr>
            <a:xfrm>
              <a:off x="4375245" y="2555566"/>
              <a:ext cx="943753" cy="822113"/>
            </a:xfrm>
            <a:prstGeom prst="donut">
              <a:avLst>
                <a:gd name="adj" fmla="val 7410"/>
              </a:avLst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  <a:scene3d>
              <a:camera prst="isometricOffAxis1Top"/>
              <a:lightRig rig="threePt" dir="t"/>
            </a:scene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7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ndara" pitchFamily="34" charset="0"/>
                <a:ea typeface="+mn-ea"/>
                <a:cs typeface="+mn-cs"/>
              </a:endParaRPr>
            </a:p>
          </p:txBody>
        </p:sp>
        <p:sp>
          <p:nvSpPr>
            <p:cNvPr id="88" name="Bouée 87"/>
            <p:cNvSpPr/>
            <p:nvPr/>
          </p:nvSpPr>
          <p:spPr>
            <a:xfrm>
              <a:off x="4514032" y="2676465"/>
              <a:ext cx="666178" cy="580315"/>
            </a:xfrm>
            <a:prstGeom prst="donut">
              <a:avLst>
                <a:gd name="adj" fmla="val 9474"/>
              </a:avLst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  <a:scene3d>
              <a:camera prst="isometricOffAxis1Top"/>
              <a:lightRig rig="threePt" dir="t"/>
            </a:scene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7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ndara" pitchFamily="34" charset="0"/>
                <a:ea typeface="+mn-ea"/>
                <a:cs typeface="+mn-cs"/>
              </a:endParaRPr>
            </a:p>
          </p:txBody>
        </p:sp>
        <p:sp>
          <p:nvSpPr>
            <p:cNvPr id="89" name="Bouée 88"/>
            <p:cNvSpPr/>
            <p:nvPr/>
          </p:nvSpPr>
          <p:spPr>
            <a:xfrm>
              <a:off x="4625062" y="2773184"/>
              <a:ext cx="444119" cy="386877"/>
            </a:xfrm>
            <a:prstGeom prst="donut">
              <a:avLst>
                <a:gd name="adj" fmla="val 9474"/>
              </a:avLst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  <a:scene3d>
              <a:camera prst="isometricOffAxis1Top"/>
              <a:lightRig rig="threePt" dir="t"/>
            </a:scene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7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ndara" pitchFamily="34" charset="0"/>
                <a:ea typeface="+mn-ea"/>
                <a:cs typeface="+mn-cs"/>
              </a:endParaRPr>
            </a:p>
          </p:txBody>
        </p:sp>
        <p:sp>
          <p:nvSpPr>
            <p:cNvPr id="90" name="ZoneTexte 98"/>
            <p:cNvSpPr txBox="1">
              <a:spLocks noChangeArrowheads="1"/>
            </p:cNvSpPr>
            <p:nvPr/>
          </p:nvSpPr>
          <p:spPr bwMode="auto">
            <a:xfrm>
              <a:off x="4846318" y="2025995"/>
              <a:ext cx="705253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scene3d>
              <a:camera prst="obliqueTopRight"/>
              <a:lightRig rig="threePt" dir="t"/>
            </a:scene3d>
          </p:spPr>
          <p:txBody>
            <a:bodyPr wrap="square" lIns="36000" rIns="3600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8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ndara" pitchFamily="34" charset="0"/>
                </a:rPr>
                <a:t>Serveur d’application</a:t>
              </a:r>
              <a:endParaRPr kumimoji="0" lang="fr-FR" sz="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ndara" pitchFamily="34" charset="0"/>
              </a:endParaRPr>
            </a:p>
          </p:txBody>
        </p:sp>
        <p:sp>
          <p:nvSpPr>
            <p:cNvPr id="91" name="AutoShape 5"/>
            <p:cNvSpPr>
              <a:spLocks noChangeArrowheads="1"/>
            </p:cNvSpPr>
            <p:nvPr/>
          </p:nvSpPr>
          <p:spPr bwMode="auto">
            <a:xfrm>
              <a:off x="4619525" y="1772816"/>
              <a:ext cx="1032595" cy="208563"/>
            </a:xfrm>
            <a:prstGeom prst="flowChartAlternateProcess">
              <a:avLst/>
            </a:prstGeom>
            <a:solidFill>
              <a:sysClr val="window" lastClr="FFFFFF"/>
            </a:solidFill>
            <a:ln w="19050" cap="flat" cmpd="sng" algn="ctr">
              <a:solidFill>
                <a:srgbClr val="4F81BD"/>
              </a:solidFill>
              <a:prstDash val="solid"/>
              <a:headEnd/>
              <a:tailEnd/>
            </a:ln>
            <a:effectLst/>
            <a:scene3d>
              <a:camera prst="perspectiveContrastingLeftFacing"/>
              <a:lightRig rig="threePt" dir="t"/>
            </a:scene3d>
          </p:spPr>
          <p:txBody>
            <a:bodyPr wrap="none" anchor="ctr"/>
            <a:lstStyle/>
            <a:p>
              <a:pPr marL="0" marR="0" lvl="0" indent="0" algn="ctr" defTabSz="89929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050" b="1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ndara" pitchFamily="34" charset="0"/>
                  <a:ea typeface="+mn-ea"/>
                  <a:cs typeface="+mn-cs"/>
                </a:rPr>
                <a:t>Laboratoire ACP</a:t>
              </a:r>
              <a:endParaRPr kumimoji="0" lang="fr-FR" sz="105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ndara" pitchFamily="34" charset="0"/>
                <a:ea typeface="+mn-ea"/>
                <a:cs typeface="+mn-cs"/>
              </a:endParaRPr>
            </a:p>
          </p:txBody>
        </p:sp>
        <p:sp>
          <p:nvSpPr>
            <p:cNvPr id="92" name="AutoShape 27"/>
            <p:cNvSpPr>
              <a:spLocks noChangeArrowheads="1"/>
            </p:cNvSpPr>
            <p:nvPr/>
          </p:nvSpPr>
          <p:spPr bwMode="auto">
            <a:xfrm rot="10996687" flipH="1" flipV="1">
              <a:off x="3738556" y="2098723"/>
              <a:ext cx="939754" cy="187872"/>
            </a:xfrm>
            <a:prstGeom prst="leftArrow">
              <a:avLst>
                <a:gd name="adj1" fmla="val 50000"/>
                <a:gd name="adj2" fmla="val 82592"/>
              </a:avLst>
            </a:prstGeom>
            <a:solidFill>
              <a:sysClr val="window" lastClr="FFFFFF"/>
            </a:solidFill>
            <a:ln w="19050" cap="flat" cmpd="sng" algn="ctr">
              <a:solidFill>
                <a:srgbClr val="C0504D"/>
              </a:solidFill>
              <a:prstDash val="solid"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bliqueTopRight"/>
              <a:lightRig rig="threePt" dir="t"/>
            </a:scene3d>
          </p:spPr>
          <p:txBody>
            <a:bodyPr wrap="none" anchor="ctr"/>
            <a:lstStyle/>
            <a:p>
              <a:pPr marL="0" marR="0" lvl="0" indent="0" algn="ctr" defTabSz="89929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8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ndara" pitchFamily="34" charset="0"/>
                  <a:ea typeface="+mn-ea"/>
                  <a:cs typeface="+mn-cs"/>
                </a:rPr>
                <a:t>Export</a:t>
              </a:r>
              <a:endParaRPr kumimoji="0" lang="fr-FR" sz="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ndara" pitchFamily="34" charset="0"/>
                <a:ea typeface="+mn-ea"/>
                <a:cs typeface="+mn-cs"/>
              </a:endParaRPr>
            </a:p>
          </p:txBody>
        </p:sp>
        <p:pic>
          <p:nvPicPr>
            <p:cNvPr id="93" name="Picture 6" descr="C:\Documents and Settings\Paul\Local Settings\Temporary Internet Files\Content.IE5\DSU1U6MR\MCj04326470000[1]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339719" y="1902735"/>
              <a:ext cx="528783" cy="4606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4" name="ZoneTexte 99"/>
            <p:cNvSpPr txBox="1">
              <a:spLocks noChangeArrowheads="1"/>
            </p:cNvSpPr>
            <p:nvPr/>
          </p:nvSpPr>
          <p:spPr bwMode="auto">
            <a:xfrm>
              <a:off x="3365529" y="1579392"/>
              <a:ext cx="846431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scene3d>
              <a:camera prst="obliqueTopRight"/>
              <a:lightRig rig="threePt" dir="t"/>
            </a:scene3d>
          </p:spPr>
          <p:txBody>
            <a:bodyPr wrap="square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0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ndara" pitchFamily="34" charset="0"/>
                </a:rPr>
                <a:t>Serveur “grille”</a:t>
              </a:r>
              <a:endParaRPr kumimoji="0" lang="fr-FR" sz="10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ndara" pitchFamily="34" charset="0"/>
              </a:endParaRPr>
            </a:p>
          </p:txBody>
        </p:sp>
        <p:sp>
          <p:nvSpPr>
            <p:cNvPr id="95" name="Double flèche verticale 94"/>
            <p:cNvSpPr/>
            <p:nvPr/>
          </p:nvSpPr>
          <p:spPr>
            <a:xfrm rot="17745568">
              <a:off x="4053980" y="2075006"/>
              <a:ext cx="152986" cy="1008018"/>
            </a:xfrm>
            <a:prstGeom prst="upDownArrow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F79646"/>
              </a:solidFill>
              <a:prstDash val="solid"/>
            </a:ln>
            <a:effectLst/>
            <a:scene3d>
              <a:camera prst="perspectiveRelaxedModerately" fov="3000000">
                <a:rot lat="20399999" lon="880854" rev="21409002"/>
              </a:camera>
              <a:lightRig rig="threePt" dir="t"/>
            </a:scene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7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ndara" pitchFamily="34" charset="0"/>
                <a:ea typeface="+mn-ea"/>
                <a:cs typeface="+mn-cs"/>
              </a:endParaRPr>
            </a:p>
          </p:txBody>
        </p:sp>
        <p:sp>
          <p:nvSpPr>
            <p:cNvPr id="96" name="AutoShape 5"/>
            <p:cNvSpPr>
              <a:spLocks noChangeArrowheads="1"/>
            </p:cNvSpPr>
            <p:nvPr/>
          </p:nvSpPr>
          <p:spPr bwMode="auto">
            <a:xfrm rot="21411749">
              <a:off x="899308" y="918508"/>
              <a:ext cx="1388055" cy="2917313"/>
            </a:xfrm>
            <a:prstGeom prst="flowChartAlternateProcess">
              <a:avLst/>
            </a:prstGeom>
            <a:noFill/>
            <a:ln w="19050" cap="flat" cmpd="sng" algn="ctr">
              <a:solidFill>
                <a:srgbClr val="92D050"/>
              </a:solidFill>
              <a:prstDash val="solid"/>
              <a:headEnd/>
              <a:tailEnd/>
            </a:ln>
            <a:effectLst/>
            <a:scene3d>
              <a:camera prst="isometricOffAxis1Top"/>
              <a:lightRig rig="threePt" dir="t"/>
            </a:scene3d>
          </p:spPr>
          <p:txBody>
            <a:bodyPr wrap="none" anchor="ctr"/>
            <a:lstStyle/>
            <a:p>
              <a:pPr marL="0" marR="0" lvl="0" indent="0" algn="ctr" defTabSz="89929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4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ndara" pitchFamily="34" charset="0"/>
                <a:ea typeface="+mn-ea"/>
                <a:cs typeface="+mn-cs"/>
              </a:endParaRPr>
            </a:p>
          </p:txBody>
        </p:sp>
        <p:sp>
          <p:nvSpPr>
            <p:cNvPr id="97" name="ZoneTexte 98"/>
            <p:cNvSpPr txBox="1">
              <a:spLocks noChangeArrowheads="1"/>
            </p:cNvSpPr>
            <p:nvPr/>
          </p:nvSpPr>
          <p:spPr bwMode="auto">
            <a:xfrm>
              <a:off x="678981" y="2037903"/>
              <a:ext cx="679950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scene3d>
              <a:camera prst="obliqueTopRight"/>
              <a:lightRig rig="threePt" dir="t"/>
            </a:scene3d>
          </p:spPr>
          <p:txBody>
            <a:bodyPr wrap="square" lIns="36000" rIns="3600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8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uLnTx/>
                  <a:uFillTx/>
                  <a:latin typeface="Candara" pitchFamily="34" charset="0"/>
                </a:rPr>
                <a:t>Serveur d’application</a:t>
              </a:r>
              <a:endParaRPr kumimoji="0" lang="fr-FR" sz="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uLnTx/>
                <a:uFillTx/>
                <a:latin typeface="Candara" pitchFamily="34" charset="0"/>
              </a:endParaRPr>
            </a:p>
          </p:txBody>
        </p:sp>
        <p:sp>
          <p:nvSpPr>
            <p:cNvPr id="98" name="AutoShape 5"/>
            <p:cNvSpPr>
              <a:spLocks noChangeArrowheads="1"/>
            </p:cNvSpPr>
            <p:nvPr/>
          </p:nvSpPr>
          <p:spPr bwMode="auto">
            <a:xfrm>
              <a:off x="84101" y="1858999"/>
              <a:ext cx="1164791" cy="208563"/>
            </a:xfrm>
            <a:prstGeom prst="flowChartAlternateProcess">
              <a:avLst/>
            </a:prstGeom>
            <a:solidFill>
              <a:sysClr val="window" lastClr="FFFFFF"/>
            </a:solidFill>
            <a:ln w="19050" cap="flat" cmpd="sng" algn="ctr">
              <a:solidFill>
                <a:srgbClr val="92D050"/>
              </a:solidFill>
              <a:prstDash val="solid"/>
              <a:headEnd/>
              <a:tailEnd/>
            </a:ln>
            <a:effectLst/>
            <a:scene3d>
              <a:camera prst="perspectiveContrastingRightFacing"/>
              <a:lightRig rig="threePt" dir="t"/>
            </a:scene3d>
          </p:spPr>
          <p:txBody>
            <a:bodyPr wrap="none" anchor="ctr"/>
            <a:lstStyle/>
            <a:p>
              <a:pPr marL="0" marR="0" lvl="0" indent="0" algn="ctr" defTabSz="89929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05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ndara" pitchFamily="34" charset="0"/>
                  <a:ea typeface="+mn-ea"/>
                  <a:cs typeface="+mn-cs"/>
                </a:rPr>
                <a:t>Dépistage organisé</a:t>
              </a:r>
              <a:endParaRPr kumimoji="0" lang="fr-FR" sz="105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ndara" pitchFamily="34" charset="0"/>
                <a:ea typeface="+mn-ea"/>
                <a:cs typeface="+mn-cs"/>
              </a:endParaRPr>
            </a:p>
          </p:txBody>
        </p:sp>
        <p:pic>
          <p:nvPicPr>
            <p:cNvPr id="99" name="Picture 6" descr="C:\Documents and Settings\Paul\Local Settings\Temporary Internet Files\Content.IE5\DSU1U6MR\MCj04326470000[1]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133134" y="2262049"/>
              <a:ext cx="528783" cy="4606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0" name="ZoneTexte 99"/>
            <p:cNvSpPr txBox="1">
              <a:spLocks noChangeArrowheads="1"/>
            </p:cNvSpPr>
            <p:nvPr/>
          </p:nvSpPr>
          <p:spPr bwMode="auto">
            <a:xfrm>
              <a:off x="2169556" y="1907494"/>
              <a:ext cx="818268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scene3d>
              <a:camera prst="obliqueTopRight"/>
              <a:lightRig rig="threePt" dir="t"/>
            </a:scene3d>
          </p:spPr>
          <p:txBody>
            <a:bodyPr wrap="square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0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ndara" pitchFamily="34" charset="0"/>
                </a:rPr>
                <a:t>Serveur “grille”</a:t>
              </a:r>
              <a:endParaRPr kumimoji="0" lang="fr-FR" sz="10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ndara" pitchFamily="34" charset="0"/>
              </a:endParaRPr>
            </a:p>
          </p:txBody>
        </p:sp>
        <p:sp>
          <p:nvSpPr>
            <p:cNvPr id="101" name="AutoShape 27"/>
            <p:cNvSpPr>
              <a:spLocks noChangeArrowheads="1"/>
            </p:cNvSpPr>
            <p:nvPr/>
          </p:nvSpPr>
          <p:spPr bwMode="auto">
            <a:xfrm rot="12894853" flipH="1" flipV="1">
              <a:off x="1355177" y="2173306"/>
              <a:ext cx="929746" cy="224882"/>
            </a:xfrm>
            <a:prstGeom prst="leftRightArrow">
              <a:avLst/>
            </a:prstGeom>
            <a:solidFill>
              <a:sysClr val="window" lastClr="FFFFFF"/>
            </a:solidFill>
            <a:ln w="19050" cap="flat" cmpd="sng" algn="ctr">
              <a:solidFill>
                <a:srgbClr val="C0504D"/>
              </a:solidFill>
              <a:prstDash val="solid"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bliqueTopRight"/>
              <a:lightRig rig="threePt" dir="t"/>
            </a:scene3d>
          </p:spPr>
          <p:txBody>
            <a:bodyPr wrap="none" anchor="ctr"/>
            <a:lstStyle/>
            <a:p>
              <a:pPr marL="0" marR="0" lvl="0" indent="0" algn="ctr" defTabSz="89929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fr-FR" sz="800" b="1" kern="0" dirty="0" smtClean="0">
                  <a:solidFill>
                    <a:sysClr val="windowText" lastClr="000000"/>
                  </a:solidFill>
                  <a:latin typeface="Candara" pitchFamily="34" charset="0"/>
                  <a:ea typeface="+mn-ea"/>
                  <a:cs typeface="+mn-cs"/>
                </a:rPr>
                <a:t>Import/Export</a:t>
              </a:r>
              <a:endParaRPr kumimoji="0" lang="fr-FR" sz="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ndara" pitchFamily="34" charset="0"/>
                <a:ea typeface="+mn-ea"/>
                <a:cs typeface="+mn-cs"/>
              </a:endParaRPr>
            </a:p>
          </p:txBody>
        </p:sp>
        <p:pic>
          <p:nvPicPr>
            <p:cNvPr id="102" name="Picture 2" descr="C:\Documents and Settings\Paul\Local Settings\Temporary Internet Files\Content.IE5\VR278ETY\MCj04348450000[1]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 flipH="1">
              <a:off x="1119634" y="1743842"/>
              <a:ext cx="395114" cy="3441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3" name="Double flèche verticale 102"/>
            <p:cNvSpPr/>
            <p:nvPr/>
          </p:nvSpPr>
          <p:spPr>
            <a:xfrm rot="16590478">
              <a:off x="3403924" y="1786695"/>
              <a:ext cx="211121" cy="2007378"/>
            </a:xfrm>
            <a:prstGeom prst="upDownArrow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F79646"/>
              </a:solidFill>
              <a:prstDash val="solid"/>
            </a:ln>
            <a:effectLst/>
            <a:scene3d>
              <a:camera prst="perspectiveHeroicExtremeLeftFacing">
                <a:rot lat="0" lon="3000000" rev="21425485"/>
              </a:camera>
              <a:lightRig rig="threePt" dir="t"/>
            </a:scene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7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ndara" pitchFamily="34" charset="0"/>
                <a:ea typeface="+mn-ea"/>
                <a:cs typeface="+mn-cs"/>
              </a:endParaRPr>
            </a:p>
          </p:txBody>
        </p:sp>
        <p:pic>
          <p:nvPicPr>
            <p:cNvPr id="104" name="Picture 24" descr="MCj04339370000[1]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3071802" y="4714884"/>
              <a:ext cx="810592" cy="6600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5" name="ZoneTexte 233"/>
            <p:cNvSpPr txBox="1">
              <a:spLocks noChangeArrowheads="1"/>
            </p:cNvSpPr>
            <p:nvPr/>
          </p:nvSpPr>
          <p:spPr bwMode="auto">
            <a:xfrm>
              <a:off x="4357686" y="5072074"/>
              <a:ext cx="805505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9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ndara" pitchFamily="34" charset="0"/>
                </a:rPr>
                <a:t>Carte CPS du médecin</a:t>
              </a:r>
              <a:endParaRPr kumimoji="0" lang="fr-FR" sz="9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ndara" pitchFamily="34" charset="0"/>
              </a:endParaRPr>
            </a:p>
          </p:txBody>
        </p:sp>
        <p:sp>
          <p:nvSpPr>
            <p:cNvPr id="106" name="ZoneTexte 112"/>
            <p:cNvSpPr txBox="1">
              <a:spLocks noChangeArrowheads="1"/>
            </p:cNvSpPr>
            <p:nvPr/>
          </p:nvSpPr>
          <p:spPr bwMode="auto">
            <a:xfrm rot="1790726">
              <a:off x="510313" y="3157283"/>
              <a:ext cx="1255472" cy="4154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050" b="1" i="1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itchFamily="34" charset="0"/>
                </a:rPr>
                <a:t>Limite physique de</a:t>
              </a:r>
              <a:r>
                <a:rPr kumimoji="0" lang="fr-FR" sz="1050" b="1" i="1" u="none" strike="noStrike" kern="0" cap="none" spc="0" normalizeH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itchFamily="34" charset="0"/>
                </a:rPr>
                <a:t> 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050" b="1" i="1" u="none" strike="noStrike" kern="0" cap="none" spc="0" normalizeH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itchFamily="34" charset="0"/>
                </a:rPr>
                <a:t>GINSENG - RSCA</a:t>
              </a:r>
              <a:endParaRPr kumimoji="0" lang="fr-FR" sz="1050" b="1" i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grpSp>
          <p:nvGrpSpPr>
            <p:cNvPr id="2" name="Groupe 106"/>
            <p:cNvGrpSpPr/>
            <p:nvPr/>
          </p:nvGrpSpPr>
          <p:grpSpPr>
            <a:xfrm>
              <a:off x="4512413" y="1999983"/>
              <a:ext cx="395114" cy="344188"/>
              <a:chOff x="13825240" y="6610658"/>
              <a:chExt cx="1281109" cy="1281109"/>
            </a:xfrm>
          </p:grpSpPr>
          <p:pic>
            <p:nvPicPr>
              <p:cNvPr id="108" name="Picture 2" descr="C:\Documents and Settings\Paul\Local Settings\Temporary Internet Files\Content.IE5\VR278ETY\MCj04348450000[1].png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 flipH="1">
                <a:off x="13825240" y="6610658"/>
                <a:ext cx="1281109" cy="128110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09" name="Croix 108"/>
              <p:cNvSpPr/>
              <p:nvPr/>
            </p:nvSpPr>
            <p:spPr bwMode="auto">
              <a:xfrm>
                <a:off x="14032338" y="7067518"/>
                <a:ext cx="540000" cy="540000"/>
              </a:xfrm>
              <a:prstGeom prst="plus">
                <a:avLst>
                  <a:gd name="adj" fmla="val 38099"/>
                </a:avLst>
              </a:prstGeom>
              <a:solidFill>
                <a:srgbClr val="C00000"/>
              </a:solidFill>
              <a:ln>
                <a:noFill/>
                <a:headEnd type="none" w="med" len="med"/>
                <a:tailEnd type="none" w="med" len="med"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isometricOffAxis2Left">
                  <a:rot lat="1080000" lon="360000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49263" rtl="0" eaLnBrk="1" fontAlgn="base" latinLnBrk="0" hangingPunct="1">
                  <a:lnSpc>
                    <a:spcPct val="87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Arial" charset="0"/>
                  <a:buNone/>
                  <a:tabLst/>
                </a:pPr>
                <a:endParaRPr kumimoji="0" lang="fr-FR" sz="700" b="0" i="0" u="none" strike="noStrike" cap="none" normalizeH="0" baseline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Arial" charset="0"/>
                </a:endParaRPr>
              </a:p>
            </p:txBody>
          </p:sp>
        </p:grpSp>
        <p:sp>
          <p:nvSpPr>
            <p:cNvPr id="110" name="AutoShape 5"/>
            <p:cNvSpPr>
              <a:spLocks noChangeArrowheads="1"/>
            </p:cNvSpPr>
            <p:nvPr/>
          </p:nvSpPr>
          <p:spPr bwMode="auto">
            <a:xfrm>
              <a:off x="5632491" y="1917717"/>
              <a:ext cx="2352089" cy="1285921"/>
            </a:xfrm>
            <a:prstGeom prst="flowChartAlternateProcess">
              <a:avLst/>
            </a:prstGeom>
            <a:noFill/>
            <a:ln w="19050" cap="flat" cmpd="sng" algn="ctr">
              <a:solidFill>
                <a:srgbClr val="4F81BD"/>
              </a:solidFill>
              <a:prstDash val="solid"/>
              <a:headEnd/>
              <a:tailEnd/>
            </a:ln>
            <a:effectLst/>
            <a:scene3d>
              <a:camera prst="isometricOffAxis1Top"/>
              <a:lightRig rig="threePt" dir="t"/>
            </a:scene3d>
          </p:spPr>
          <p:txBody>
            <a:bodyPr wrap="none" anchor="ctr"/>
            <a:lstStyle/>
            <a:p>
              <a:pPr marL="0" marR="0" lvl="0" indent="0" algn="ctr" defTabSz="89929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4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ndara" pitchFamily="34" charset="0"/>
                <a:ea typeface="+mn-ea"/>
                <a:cs typeface="+mn-cs"/>
              </a:endParaRPr>
            </a:p>
          </p:txBody>
        </p:sp>
        <p:sp>
          <p:nvSpPr>
            <p:cNvPr id="111" name="ZoneTexte 98"/>
            <p:cNvSpPr txBox="1">
              <a:spLocks noChangeArrowheads="1"/>
            </p:cNvSpPr>
            <p:nvPr/>
          </p:nvSpPr>
          <p:spPr bwMode="auto">
            <a:xfrm>
              <a:off x="7361592" y="2391655"/>
              <a:ext cx="699530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scene3d>
              <a:camera prst="obliqueTopRight"/>
              <a:lightRig rig="threePt" dir="t"/>
            </a:scene3d>
          </p:spPr>
          <p:txBody>
            <a:bodyPr wrap="square" lIns="36000" rIns="3600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8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ndara" pitchFamily="34" charset="0"/>
                </a:rPr>
                <a:t>Serveur d’application</a:t>
              </a:r>
              <a:endParaRPr kumimoji="0" lang="fr-FR" sz="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ndara" pitchFamily="34" charset="0"/>
              </a:endParaRPr>
            </a:p>
          </p:txBody>
        </p:sp>
        <p:sp>
          <p:nvSpPr>
            <p:cNvPr id="112" name="AutoShape 5"/>
            <p:cNvSpPr>
              <a:spLocks noChangeArrowheads="1"/>
            </p:cNvSpPr>
            <p:nvPr/>
          </p:nvSpPr>
          <p:spPr bwMode="auto">
            <a:xfrm>
              <a:off x="6976481" y="2132856"/>
              <a:ext cx="1032595" cy="208563"/>
            </a:xfrm>
            <a:prstGeom prst="flowChartAlternateProcess">
              <a:avLst/>
            </a:prstGeom>
            <a:solidFill>
              <a:sysClr val="window" lastClr="FFFFFF"/>
            </a:solidFill>
            <a:ln w="19050" cap="flat" cmpd="sng" algn="ctr">
              <a:solidFill>
                <a:srgbClr val="4F81BD"/>
              </a:solidFill>
              <a:prstDash val="solid"/>
              <a:headEnd/>
              <a:tailEnd/>
            </a:ln>
            <a:effectLst/>
            <a:scene3d>
              <a:camera prst="perspectiveContrastingLeftFacing"/>
              <a:lightRig rig="threePt" dir="t"/>
            </a:scene3d>
          </p:spPr>
          <p:txBody>
            <a:bodyPr wrap="none" anchor="ctr"/>
            <a:lstStyle/>
            <a:p>
              <a:pPr marL="0" marR="0" lvl="0" indent="0" algn="ctr" defTabSz="89929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05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ndara" pitchFamily="34" charset="0"/>
                  <a:ea typeface="+mn-ea"/>
                  <a:cs typeface="+mn-cs"/>
                </a:rPr>
                <a:t>CHU</a:t>
              </a:r>
              <a:endParaRPr kumimoji="0" lang="fr-FR" sz="105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ndara" pitchFamily="34" charset="0"/>
                <a:ea typeface="+mn-ea"/>
                <a:cs typeface="+mn-cs"/>
              </a:endParaRPr>
            </a:p>
          </p:txBody>
        </p:sp>
        <p:pic>
          <p:nvPicPr>
            <p:cNvPr id="113" name="Picture 6" descr="C:\Documents and Settings\Paul\Local Settings\Temporary Internet Files\Content.IE5\DSU1U6MR\MCj04326470000[1].png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4578D7"/>
                </a:clrFrom>
                <a:clrTo>
                  <a:srgbClr val="4578D7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5724128" y="2267534"/>
              <a:ext cx="528783" cy="4606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14" name="ZoneTexte 99"/>
            <p:cNvSpPr txBox="1">
              <a:spLocks noChangeArrowheads="1"/>
            </p:cNvSpPr>
            <p:nvPr/>
          </p:nvSpPr>
          <p:spPr bwMode="auto">
            <a:xfrm>
              <a:off x="5748339" y="1979502"/>
              <a:ext cx="839885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scene3d>
              <a:camera prst="obliqueTopRight"/>
              <a:lightRig rig="threePt" dir="t"/>
            </a:scene3d>
          </p:spPr>
          <p:txBody>
            <a:bodyPr wrap="square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0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ndara" pitchFamily="34" charset="0"/>
                </a:rPr>
                <a:t>Serveur “grille”</a:t>
              </a:r>
              <a:endParaRPr kumimoji="0" lang="fr-FR" sz="10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ndara" pitchFamily="34" charset="0"/>
              </a:endParaRPr>
            </a:p>
          </p:txBody>
        </p:sp>
        <p:sp>
          <p:nvSpPr>
            <p:cNvPr id="115" name="AutoShape 27"/>
            <p:cNvSpPr>
              <a:spLocks noChangeArrowheads="1"/>
            </p:cNvSpPr>
            <p:nvPr/>
          </p:nvSpPr>
          <p:spPr bwMode="auto">
            <a:xfrm rot="10996687" flipH="1" flipV="1">
              <a:off x="6159366" y="2473468"/>
              <a:ext cx="969116" cy="187872"/>
            </a:xfrm>
            <a:prstGeom prst="leftArrow">
              <a:avLst>
                <a:gd name="adj1" fmla="val 50000"/>
                <a:gd name="adj2" fmla="val 82592"/>
              </a:avLst>
            </a:prstGeom>
            <a:solidFill>
              <a:sysClr val="window" lastClr="FFFFFF"/>
            </a:solidFill>
            <a:ln w="19050" cap="flat" cmpd="sng" algn="ctr">
              <a:solidFill>
                <a:srgbClr val="C0504D"/>
              </a:solidFill>
              <a:prstDash val="solid"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bliqueTopRight"/>
              <a:lightRig rig="threePt" dir="t"/>
            </a:scene3d>
          </p:spPr>
          <p:txBody>
            <a:bodyPr wrap="none" anchor="ctr"/>
            <a:lstStyle/>
            <a:p>
              <a:pPr marL="0" marR="0" lvl="0" indent="0" algn="ctr" defTabSz="89929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800" b="1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ndara" pitchFamily="34" charset="0"/>
                  <a:ea typeface="+mn-ea"/>
                  <a:cs typeface="+mn-cs"/>
                </a:rPr>
                <a:t>Export</a:t>
              </a:r>
              <a:endParaRPr kumimoji="0" lang="fr-FR" sz="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ndara" pitchFamily="34" charset="0"/>
                <a:ea typeface="+mn-ea"/>
                <a:cs typeface="+mn-cs"/>
              </a:endParaRPr>
            </a:p>
          </p:txBody>
        </p:sp>
        <p:grpSp>
          <p:nvGrpSpPr>
            <p:cNvPr id="3" name="Groupe 115"/>
            <p:cNvGrpSpPr/>
            <p:nvPr/>
          </p:nvGrpSpPr>
          <p:grpSpPr>
            <a:xfrm>
              <a:off x="6976481" y="2360436"/>
              <a:ext cx="395114" cy="344188"/>
              <a:chOff x="21737772" y="8344743"/>
              <a:chExt cx="1281109" cy="1281109"/>
            </a:xfrm>
          </p:grpSpPr>
          <p:pic>
            <p:nvPicPr>
              <p:cNvPr id="117" name="Picture 2" descr="C:\Documents and Settings\Paul\Local Settings\Temporary Internet Files\Content.IE5\VR278ETY\MCj04348450000[1].png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 flipH="1">
                <a:off x="21737772" y="8344743"/>
                <a:ext cx="1281109" cy="128110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18" name="Croix 117"/>
              <p:cNvSpPr/>
              <p:nvPr/>
            </p:nvSpPr>
            <p:spPr bwMode="auto">
              <a:xfrm>
                <a:off x="21944099" y="8898744"/>
                <a:ext cx="540000" cy="540000"/>
              </a:xfrm>
              <a:prstGeom prst="plus">
                <a:avLst>
                  <a:gd name="adj" fmla="val 38099"/>
                </a:avLst>
              </a:prstGeom>
              <a:solidFill>
                <a:srgbClr val="C00000"/>
              </a:solidFill>
              <a:ln>
                <a:noFill/>
                <a:headEnd type="none" w="med" len="med"/>
                <a:tailEnd type="none" w="med" len="med"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isometricOffAxis2Left">
                  <a:rot lat="1080000" lon="360000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49263" rtl="0" eaLnBrk="1" fontAlgn="base" latinLnBrk="0" hangingPunct="1">
                  <a:lnSpc>
                    <a:spcPct val="87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Arial" charset="0"/>
                  <a:buNone/>
                  <a:tabLst/>
                </a:pPr>
                <a:endParaRPr kumimoji="0" lang="fr-FR" sz="700" b="0" i="0" u="none" strike="noStrike" cap="none" normalizeH="0" baseline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Arial" charset="0"/>
                </a:endParaRPr>
              </a:p>
            </p:txBody>
          </p:sp>
        </p:grpSp>
        <p:sp>
          <p:nvSpPr>
            <p:cNvPr id="119" name="AutoShape 5"/>
            <p:cNvSpPr>
              <a:spLocks noChangeArrowheads="1"/>
            </p:cNvSpPr>
            <p:nvPr/>
          </p:nvSpPr>
          <p:spPr bwMode="auto">
            <a:xfrm rot="21417802">
              <a:off x="2308367" y="2155163"/>
              <a:ext cx="1266656" cy="2963346"/>
            </a:xfrm>
            <a:prstGeom prst="flowChartAlternateProcess">
              <a:avLst/>
            </a:prstGeom>
            <a:noFill/>
            <a:ln w="19050" cap="flat" cmpd="sng" algn="ctr">
              <a:solidFill>
                <a:srgbClr val="4F81BD"/>
              </a:solidFill>
              <a:prstDash val="solid"/>
              <a:headEnd/>
              <a:tailEnd/>
            </a:ln>
            <a:effectLst/>
            <a:scene3d>
              <a:camera prst="isometricOffAxis1Top"/>
              <a:lightRig rig="threePt" dir="t"/>
            </a:scene3d>
          </p:spPr>
          <p:txBody>
            <a:bodyPr wrap="none" anchor="ctr"/>
            <a:lstStyle/>
            <a:p>
              <a:pPr marL="0" marR="0" lvl="0" indent="0" algn="ctr" defTabSz="89929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4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ndara" pitchFamily="34" charset="0"/>
                <a:ea typeface="+mn-ea"/>
                <a:cs typeface="+mn-cs"/>
              </a:endParaRPr>
            </a:p>
          </p:txBody>
        </p:sp>
        <p:pic>
          <p:nvPicPr>
            <p:cNvPr id="120" name="Picture 6" descr="C:\Documents and Settings\Paul\Local Settings\Temporary Internet Files\Content.IE5\DSU1U6MR\MCj04326470000[1]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135276" y="3103049"/>
              <a:ext cx="528783" cy="4606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21" name="AutoShape 5"/>
            <p:cNvSpPr>
              <a:spLocks noChangeArrowheads="1"/>
            </p:cNvSpPr>
            <p:nvPr/>
          </p:nvSpPr>
          <p:spPr bwMode="auto">
            <a:xfrm>
              <a:off x="2835906" y="3979484"/>
              <a:ext cx="1032595" cy="208563"/>
            </a:xfrm>
            <a:prstGeom prst="flowChartAlternateProcess">
              <a:avLst/>
            </a:prstGeom>
            <a:solidFill>
              <a:sysClr val="window" lastClr="FFFFFF"/>
            </a:solidFill>
            <a:ln w="19050" cap="flat" cmpd="sng" algn="ctr">
              <a:solidFill>
                <a:srgbClr val="4F81BD"/>
              </a:solidFill>
              <a:prstDash val="solid"/>
              <a:headEnd/>
              <a:tailEnd/>
            </a:ln>
            <a:effectLst/>
            <a:scene3d>
              <a:camera prst="perspectiveContrastingRightFacing">
                <a:rot lat="623785" lon="19800000" rev="213211"/>
              </a:camera>
              <a:lightRig rig="threePt" dir="t"/>
            </a:scene3d>
          </p:spPr>
          <p:txBody>
            <a:bodyPr wrap="none" anchor="ctr"/>
            <a:lstStyle/>
            <a:p>
              <a:pPr marL="0" marR="0" lvl="0" indent="0" algn="ctr" defTabSz="89929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05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ndara" pitchFamily="34" charset="0"/>
                  <a:ea typeface="+mn-ea"/>
                  <a:cs typeface="+mn-cs"/>
                </a:rPr>
                <a:t>Laboratoire ACP</a:t>
              </a:r>
              <a:endParaRPr kumimoji="0" lang="fr-FR" sz="105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ndara" pitchFamily="34" charset="0"/>
                <a:ea typeface="+mn-ea"/>
                <a:cs typeface="+mn-cs"/>
              </a:endParaRPr>
            </a:p>
          </p:txBody>
        </p:sp>
        <p:sp>
          <p:nvSpPr>
            <p:cNvPr id="122" name="ZoneTexte 98"/>
            <p:cNvSpPr txBox="1">
              <a:spLocks noChangeArrowheads="1"/>
            </p:cNvSpPr>
            <p:nvPr/>
          </p:nvSpPr>
          <p:spPr bwMode="auto">
            <a:xfrm>
              <a:off x="3186697" y="3614124"/>
              <a:ext cx="705253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scene3d>
              <a:camera prst="obliqueTopRight"/>
              <a:lightRig rig="threePt" dir="t"/>
            </a:scene3d>
          </p:spPr>
          <p:txBody>
            <a:bodyPr wrap="square" lIns="36000" rIns="3600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8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ndara" pitchFamily="34" charset="0"/>
                </a:rPr>
                <a:t>Serveur d’application</a:t>
              </a:r>
              <a:endParaRPr kumimoji="0" lang="fr-FR" sz="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ndara" pitchFamily="34" charset="0"/>
              </a:endParaRPr>
            </a:p>
          </p:txBody>
        </p:sp>
        <p:sp>
          <p:nvSpPr>
            <p:cNvPr id="123" name="AutoShape 27"/>
            <p:cNvSpPr>
              <a:spLocks noChangeArrowheads="1"/>
            </p:cNvSpPr>
            <p:nvPr/>
          </p:nvSpPr>
          <p:spPr bwMode="auto">
            <a:xfrm rot="13500614" flipH="1" flipV="1">
              <a:off x="2425437" y="3411433"/>
              <a:ext cx="535997" cy="215669"/>
            </a:xfrm>
            <a:prstGeom prst="leftArrow">
              <a:avLst>
                <a:gd name="adj1" fmla="val 50000"/>
                <a:gd name="adj2" fmla="val 82592"/>
              </a:avLst>
            </a:prstGeom>
            <a:solidFill>
              <a:sysClr val="window" lastClr="FFFFFF"/>
            </a:solidFill>
            <a:ln w="19050" cap="flat" cmpd="sng" algn="ctr">
              <a:solidFill>
                <a:srgbClr val="C0504D"/>
              </a:solidFill>
              <a:prstDash val="solid"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bliqueTopRight"/>
              <a:lightRig rig="threePt" dir="t"/>
            </a:scene3d>
          </p:spPr>
          <p:txBody>
            <a:bodyPr wrap="none" anchor="ctr"/>
            <a:lstStyle/>
            <a:p>
              <a:pPr marL="0" marR="0" lvl="0" indent="0" algn="ctr" defTabSz="89929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800" b="1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ndara" pitchFamily="34" charset="0"/>
                  <a:ea typeface="+mn-ea"/>
                  <a:cs typeface="+mn-cs"/>
                </a:rPr>
                <a:t>Export</a:t>
              </a:r>
              <a:endParaRPr kumimoji="0" lang="fr-FR" sz="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ndara" pitchFamily="34" charset="0"/>
                <a:ea typeface="+mn-ea"/>
                <a:cs typeface="+mn-cs"/>
              </a:endParaRPr>
            </a:p>
          </p:txBody>
        </p:sp>
        <p:grpSp>
          <p:nvGrpSpPr>
            <p:cNvPr id="4" name="Groupe 123"/>
            <p:cNvGrpSpPr/>
            <p:nvPr/>
          </p:nvGrpSpPr>
          <p:grpSpPr>
            <a:xfrm>
              <a:off x="2772249" y="3652474"/>
              <a:ext cx="395114" cy="344188"/>
              <a:chOff x="13825240" y="6610658"/>
              <a:chExt cx="1281109" cy="1281109"/>
            </a:xfrm>
          </p:grpSpPr>
          <p:pic>
            <p:nvPicPr>
              <p:cNvPr id="125" name="Picture 2" descr="C:\Documents and Settings\Paul\Local Settings\Temporary Internet Files\Content.IE5\VR278ETY\MCj04348450000[1].png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 flipH="1">
                <a:off x="13825240" y="6610658"/>
                <a:ext cx="1281109" cy="128110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26" name="Croix 125"/>
              <p:cNvSpPr/>
              <p:nvPr/>
            </p:nvSpPr>
            <p:spPr bwMode="auto">
              <a:xfrm>
                <a:off x="14032338" y="7067518"/>
                <a:ext cx="540000" cy="540000"/>
              </a:xfrm>
              <a:prstGeom prst="plus">
                <a:avLst>
                  <a:gd name="adj" fmla="val 38099"/>
                </a:avLst>
              </a:prstGeom>
              <a:solidFill>
                <a:srgbClr val="C00000"/>
              </a:solidFill>
              <a:ln>
                <a:noFill/>
                <a:headEnd type="none" w="med" len="med"/>
                <a:tailEnd type="none" w="med" len="med"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isometricOffAxis2Left">
                  <a:rot lat="1080000" lon="360000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49263" rtl="0" eaLnBrk="1" fontAlgn="base" latinLnBrk="0" hangingPunct="1">
                  <a:lnSpc>
                    <a:spcPct val="87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Arial" charset="0"/>
                  <a:buNone/>
                  <a:tabLst/>
                </a:pPr>
                <a:endParaRPr kumimoji="0" lang="fr-FR" sz="700" b="0" i="0" u="none" strike="noStrike" cap="none" normalizeH="0" baseline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Arial" charset="0"/>
                </a:endParaRPr>
              </a:p>
            </p:txBody>
          </p:sp>
        </p:grpSp>
        <p:sp>
          <p:nvSpPr>
            <p:cNvPr id="127" name="ZoneTexte 99"/>
            <p:cNvSpPr txBox="1">
              <a:spLocks noChangeArrowheads="1"/>
            </p:cNvSpPr>
            <p:nvPr/>
          </p:nvSpPr>
          <p:spPr bwMode="auto">
            <a:xfrm>
              <a:off x="3643306" y="3143248"/>
              <a:ext cx="1287594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scene3d>
              <a:camera prst="obliqueTopRight"/>
              <a:lightRig rig="threePt" dir="t"/>
            </a:scene3d>
          </p:spPr>
          <p:txBody>
            <a:bodyPr wrap="square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0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ndara" pitchFamily="34" charset="0"/>
                </a:rPr>
                <a:t>Services centraux</a:t>
              </a:r>
              <a:r>
                <a:rPr kumimoji="0" lang="fr-FR" sz="1000" b="1" i="0" u="none" strike="noStrike" kern="0" cap="none" spc="0" normalizeH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ndara" pitchFamily="34" charset="0"/>
                </a:rPr>
                <a:t> </a:t>
              </a:r>
            </a:p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fr-FR" sz="1000" b="1" kern="0" dirty="0" smtClean="0">
                  <a:solidFill>
                    <a:sysClr val="windowText" lastClr="000000"/>
                  </a:solidFill>
                  <a:latin typeface="Candara" pitchFamily="34" charset="0"/>
                </a:rPr>
                <a:t>A</a:t>
              </a:r>
              <a:r>
                <a:rPr kumimoji="0" lang="fr-FR" sz="1000" b="1" i="0" u="none" strike="noStrike" kern="0" cap="none" spc="0" normalizeH="0" noProof="0" dirty="0" err="1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ndara" pitchFamily="34" charset="0"/>
                </a:rPr>
                <a:t>utorité</a:t>
              </a:r>
              <a:r>
                <a:rPr kumimoji="0" lang="fr-FR" sz="1000" b="1" i="0" u="none" strike="noStrike" kern="0" cap="none" spc="0" normalizeH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ndara" pitchFamily="34" charset="0"/>
                </a:rPr>
                <a:t> de sécurité</a:t>
              </a:r>
              <a:endParaRPr kumimoji="0" lang="fr-FR" sz="10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ndara" pitchFamily="34" charset="0"/>
              </a:endParaRPr>
            </a:p>
          </p:txBody>
        </p:sp>
        <p:sp>
          <p:nvSpPr>
            <p:cNvPr id="128" name="AutoShape 5"/>
            <p:cNvSpPr>
              <a:spLocks noChangeArrowheads="1"/>
            </p:cNvSpPr>
            <p:nvPr/>
          </p:nvSpPr>
          <p:spPr bwMode="auto">
            <a:xfrm>
              <a:off x="6607865" y="2538647"/>
              <a:ext cx="2352089" cy="1285921"/>
            </a:xfrm>
            <a:prstGeom prst="flowChartAlternateProcess">
              <a:avLst/>
            </a:prstGeom>
            <a:noFill/>
            <a:ln w="19050" cap="flat" cmpd="sng" algn="ctr">
              <a:solidFill>
                <a:srgbClr val="4F81BD"/>
              </a:solidFill>
              <a:prstDash val="solid"/>
              <a:headEnd/>
              <a:tailEnd/>
            </a:ln>
            <a:effectLst/>
            <a:scene3d>
              <a:camera prst="isometricOffAxis1Top"/>
              <a:lightRig rig="threePt" dir="t"/>
            </a:scene3d>
          </p:spPr>
          <p:txBody>
            <a:bodyPr wrap="none" anchor="ctr"/>
            <a:lstStyle/>
            <a:p>
              <a:pPr marL="0" marR="0" lvl="0" indent="0" algn="ctr" defTabSz="89929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4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ndara" pitchFamily="34" charset="0"/>
                <a:ea typeface="+mn-ea"/>
                <a:cs typeface="+mn-cs"/>
              </a:endParaRPr>
            </a:p>
          </p:txBody>
        </p:sp>
        <p:sp>
          <p:nvSpPr>
            <p:cNvPr id="129" name="ZoneTexte 98"/>
            <p:cNvSpPr txBox="1">
              <a:spLocks noChangeArrowheads="1"/>
            </p:cNvSpPr>
            <p:nvPr/>
          </p:nvSpPr>
          <p:spPr bwMode="auto">
            <a:xfrm>
              <a:off x="8336966" y="3012584"/>
              <a:ext cx="699530" cy="338554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  <a:scene3d>
              <a:camera prst="obliqueTopRight"/>
              <a:lightRig rig="threePt" dir="t"/>
            </a:scene3d>
          </p:spPr>
          <p:txBody>
            <a:bodyPr wrap="square" lIns="36000" rIns="3600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8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ndara" pitchFamily="34" charset="0"/>
                </a:rPr>
                <a:t>Serveur d’application</a:t>
              </a:r>
              <a:endParaRPr kumimoji="0" lang="fr-FR" sz="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ndara" pitchFamily="34" charset="0"/>
              </a:endParaRPr>
            </a:p>
          </p:txBody>
        </p:sp>
        <p:sp>
          <p:nvSpPr>
            <p:cNvPr id="130" name="AutoShape 5"/>
            <p:cNvSpPr>
              <a:spLocks noChangeArrowheads="1"/>
            </p:cNvSpPr>
            <p:nvPr/>
          </p:nvSpPr>
          <p:spPr bwMode="auto">
            <a:xfrm>
              <a:off x="7951855" y="2771520"/>
              <a:ext cx="1032595" cy="208563"/>
            </a:xfrm>
            <a:prstGeom prst="flowChartAlternateProcess">
              <a:avLst/>
            </a:prstGeom>
            <a:solidFill>
              <a:sysClr val="window" lastClr="FFFFFF"/>
            </a:solidFill>
            <a:ln w="19050" cap="flat" cmpd="sng" algn="ctr">
              <a:solidFill>
                <a:srgbClr val="4F81BD"/>
              </a:solidFill>
              <a:prstDash val="solid"/>
              <a:headEnd/>
              <a:tailEnd/>
            </a:ln>
            <a:effectLst/>
            <a:scene3d>
              <a:camera prst="perspectiveContrastingLeftFacing"/>
              <a:lightRig rig="threePt" dir="t"/>
            </a:scene3d>
          </p:spPr>
          <p:txBody>
            <a:bodyPr wrap="none" anchor="ctr"/>
            <a:lstStyle/>
            <a:p>
              <a:pPr marL="0" marR="0" lvl="0" indent="0" algn="ctr" defTabSz="89929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05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ndara" pitchFamily="34" charset="0"/>
                  <a:ea typeface="+mn-ea"/>
                  <a:cs typeface="+mn-cs"/>
                </a:rPr>
                <a:t>CH Issoire</a:t>
              </a:r>
              <a:endParaRPr kumimoji="0" lang="fr-FR" sz="105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ndara" pitchFamily="34" charset="0"/>
                <a:ea typeface="+mn-ea"/>
                <a:cs typeface="+mn-cs"/>
              </a:endParaRPr>
            </a:p>
          </p:txBody>
        </p:sp>
        <p:pic>
          <p:nvPicPr>
            <p:cNvPr id="131" name="Picture 6" descr="C:\Documents and Settings\Paul\Local Settings\Temporary Internet Files\Content.IE5\DSU1U6MR\MCj04326470000[1].png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4578D7"/>
                </a:clrFrom>
                <a:clrTo>
                  <a:srgbClr val="4578D7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6718028" y="2884118"/>
              <a:ext cx="528783" cy="4606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32" name="ZoneTexte 99"/>
            <p:cNvSpPr txBox="1">
              <a:spLocks noChangeArrowheads="1"/>
            </p:cNvSpPr>
            <p:nvPr/>
          </p:nvSpPr>
          <p:spPr bwMode="auto">
            <a:xfrm>
              <a:off x="6828459" y="2699582"/>
              <a:ext cx="839885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scene3d>
              <a:camera prst="obliqueTopRight"/>
              <a:lightRig rig="threePt" dir="t"/>
            </a:scene3d>
          </p:spPr>
          <p:txBody>
            <a:bodyPr wrap="square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0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ndara" pitchFamily="34" charset="0"/>
                </a:rPr>
                <a:t>Serveur “grille”</a:t>
              </a:r>
              <a:endParaRPr kumimoji="0" lang="fr-FR" sz="10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ndara" pitchFamily="34" charset="0"/>
              </a:endParaRPr>
            </a:p>
          </p:txBody>
        </p:sp>
        <p:sp>
          <p:nvSpPr>
            <p:cNvPr id="133" name="AutoShape 27"/>
            <p:cNvSpPr>
              <a:spLocks noChangeArrowheads="1"/>
            </p:cNvSpPr>
            <p:nvPr/>
          </p:nvSpPr>
          <p:spPr bwMode="auto">
            <a:xfrm rot="10996687" flipH="1" flipV="1">
              <a:off x="7164078" y="3095237"/>
              <a:ext cx="939754" cy="187872"/>
            </a:xfrm>
            <a:prstGeom prst="leftArrow">
              <a:avLst>
                <a:gd name="adj1" fmla="val 50000"/>
                <a:gd name="adj2" fmla="val 82592"/>
              </a:avLst>
            </a:prstGeom>
            <a:solidFill>
              <a:sysClr val="window" lastClr="FFFFFF"/>
            </a:solidFill>
            <a:ln w="19050" cap="flat" cmpd="sng" algn="ctr">
              <a:solidFill>
                <a:srgbClr val="C0504D"/>
              </a:solidFill>
              <a:prstDash val="solid"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bliqueTopRight"/>
              <a:lightRig rig="threePt" dir="t"/>
            </a:scene3d>
          </p:spPr>
          <p:txBody>
            <a:bodyPr wrap="none" anchor="ctr"/>
            <a:lstStyle/>
            <a:p>
              <a:pPr marL="0" marR="0" lvl="0" indent="0" algn="ctr" defTabSz="89929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800" b="1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ndara" pitchFamily="34" charset="0"/>
                  <a:ea typeface="+mn-ea"/>
                  <a:cs typeface="+mn-cs"/>
                </a:rPr>
                <a:t>Export</a:t>
              </a:r>
              <a:endParaRPr kumimoji="0" lang="fr-FR" sz="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ndara" pitchFamily="34" charset="0"/>
                <a:ea typeface="+mn-ea"/>
                <a:cs typeface="+mn-cs"/>
              </a:endParaRPr>
            </a:p>
          </p:txBody>
        </p:sp>
        <p:grpSp>
          <p:nvGrpSpPr>
            <p:cNvPr id="5" name="Groupe 133"/>
            <p:cNvGrpSpPr/>
            <p:nvPr/>
          </p:nvGrpSpPr>
          <p:grpSpPr>
            <a:xfrm>
              <a:off x="7951855" y="2981365"/>
              <a:ext cx="395114" cy="344188"/>
              <a:chOff x="25064740" y="10263477"/>
              <a:chExt cx="1281109" cy="1281109"/>
            </a:xfrm>
          </p:grpSpPr>
          <p:pic>
            <p:nvPicPr>
              <p:cNvPr id="135" name="Picture 2" descr="C:\Documents and Settings\Paul\Local Settings\Temporary Internet Files\Content.IE5\VR278ETY\MCj04348450000[1].png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 flipH="1">
                <a:off x="25064740" y="10263477"/>
                <a:ext cx="1281109" cy="128110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6" name="Croix 135"/>
              <p:cNvSpPr/>
              <p:nvPr/>
            </p:nvSpPr>
            <p:spPr bwMode="auto">
              <a:xfrm>
                <a:off x="25271067" y="10817478"/>
                <a:ext cx="540000" cy="540000"/>
              </a:xfrm>
              <a:prstGeom prst="plus">
                <a:avLst>
                  <a:gd name="adj" fmla="val 38099"/>
                </a:avLst>
              </a:prstGeom>
              <a:solidFill>
                <a:srgbClr val="C00000"/>
              </a:solidFill>
              <a:ln>
                <a:noFill/>
                <a:headEnd type="none" w="med" len="med"/>
                <a:tailEnd type="none" w="med" len="med"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isometricOffAxis2Left">
                  <a:rot lat="1080000" lon="360000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49263" rtl="0" eaLnBrk="1" fontAlgn="base" latinLnBrk="0" hangingPunct="1">
                  <a:lnSpc>
                    <a:spcPct val="87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Arial" charset="0"/>
                  <a:buNone/>
                  <a:tabLst/>
                </a:pPr>
                <a:endParaRPr kumimoji="0" lang="fr-FR" sz="700" b="0" i="0" u="none" strike="noStrike" cap="none" normalizeH="0" baseline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Arial" charset="0"/>
                </a:endParaRPr>
              </a:p>
            </p:txBody>
          </p:sp>
        </p:grpSp>
        <p:pic>
          <p:nvPicPr>
            <p:cNvPr id="137" name="Picture 2" descr="C:\Documents and Settings\Paul\Local Settings\Temporary Internet Files\Content.IE5\F277Q1E1\MCj04339400000[1].png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4573538" y="2574758"/>
              <a:ext cx="528783" cy="460628"/>
            </a:xfrm>
            <a:prstGeom prst="rect">
              <a:avLst/>
            </a:prstGeom>
            <a:noFill/>
          </p:spPr>
        </p:pic>
        <p:sp>
          <p:nvSpPr>
            <p:cNvPr id="138" name="AutoShape 5"/>
            <p:cNvSpPr>
              <a:spLocks noChangeArrowheads="1"/>
            </p:cNvSpPr>
            <p:nvPr/>
          </p:nvSpPr>
          <p:spPr bwMode="auto">
            <a:xfrm rot="21372369">
              <a:off x="6041235" y="2433881"/>
              <a:ext cx="1266656" cy="2963346"/>
            </a:xfrm>
            <a:prstGeom prst="flowChartAlternateProcess">
              <a:avLst/>
            </a:prstGeom>
            <a:noFill/>
            <a:ln w="19050" cap="flat" cmpd="sng" algn="ctr">
              <a:solidFill>
                <a:srgbClr val="4F81BD"/>
              </a:solidFill>
              <a:prstDash val="solid"/>
              <a:headEnd/>
              <a:tailEnd/>
            </a:ln>
            <a:effectLst/>
            <a:scene3d>
              <a:camera prst="isometricOffAxis1Top"/>
              <a:lightRig rig="threePt" dir="t"/>
            </a:scene3d>
          </p:spPr>
          <p:txBody>
            <a:bodyPr wrap="none" anchor="ctr"/>
            <a:lstStyle/>
            <a:p>
              <a:pPr marL="0" marR="0" lvl="0" indent="0" algn="ctr" defTabSz="89929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4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ndara" pitchFamily="34" charset="0"/>
                <a:ea typeface="+mn-ea"/>
                <a:cs typeface="+mn-cs"/>
              </a:endParaRPr>
            </a:p>
          </p:txBody>
        </p:sp>
        <p:pic>
          <p:nvPicPr>
            <p:cNvPr id="139" name="Picture 6" descr="C:\Documents and Settings\Paul\Local Settings\Temporary Internet Files\Content.IE5\DSU1U6MR\MCj04326470000[1].png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4578D7"/>
                </a:clrFrom>
                <a:clrTo>
                  <a:srgbClr val="4578D7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5868144" y="3313620"/>
              <a:ext cx="528783" cy="4606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40" name="AutoShape 5"/>
            <p:cNvSpPr>
              <a:spLocks noChangeArrowheads="1"/>
            </p:cNvSpPr>
            <p:nvPr/>
          </p:nvSpPr>
          <p:spPr bwMode="auto">
            <a:xfrm>
              <a:off x="6568774" y="4258202"/>
              <a:ext cx="1032595" cy="208563"/>
            </a:xfrm>
            <a:prstGeom prst="flowChartAlternateProcess">
              <a:avLst/>
            </a:prstGeom>
            <a:solidFill>
              <a:sysClr val="window" lastClr="FFFFFF"/>
            </a:solidFill>
            <a:ln w="19050" cap="flat" cmpd="sng" algn="ctr">
              <a:solidFill>
                <a:srgbClr val="4F81BD"/>
              </a:solidFill>
              <a:prstDash val="solid"/>
              <a:headEnd/>
              <a:tailEnd/>
            </a:ln>
            <a:effectLst/>
            <a:scene3d>
              <a:camera prst="perspectiveContrastingRightFacing">
                <a:rot lat="623785" lon="19800000" rev="213211"/>
              </a:camera>
              <a:lightRig rig="threePt" dir="t"/>
            </a:scene3d>
          </p:spPr>
          <p:txBody>
            <a:bodyPr wrap="none" anchor="ctr"/>
            <a:lstStyle/>
            <a:p>
              <a:pPr marL="0" marR="0" lvl="0" indent="0" algn="ctr" defTabSz="89929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05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ndara" pitchFamily="34" charset="0"/>
                  <a:ea typeface="+mn-ea"/>
                  <a:cs typeface="+mn-cs"/>
                </a:rPr>
                <a:t>CH Aurillac</a:t>
              </a:r>
              <a:endParaRPr kumimoji="0" lang="fr-FR" sz="105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ndara" pitchFamily="34" charset="0"/>
                <a:ea typeface="+mn-ea"/>
                <a:cs typeface="+mn-cs"/>
              </a:endParaRPr>
            </a:p>
          </p:txBody>
        </p:sp>
        <p:sp>
          <p:nvSpPr>
            <p:cNvPr id="141" name="ZoneTexte 98"/>
            <p:cNvSpPr txBox="1">
              <a:spLocks noChangeArrowheads="1"/>
            </p:cNvSpPr>
            <p:nvPr/>
          </p:nvSpPr>
          <p:spPr bwMode="auto">
            <a:xfrm>
              <a:off x="6919565" y="3892841"/>
              <a:ext cx="843677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scene3d>
              <a:camera prst="obliqueTopRight"/>
              <a:lightRig rig="threePt" dir="t"/>
            </a:scene3d>
          </p:spPr>
          <p:txBody>
            <a:bodyPr wrap="square" lIns="36000" rIns="3600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8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ndara" pitchFamily="34" charset="0"/>
                </a:rPr>
                <a:t>Serveur d’application</a:t>
              </a:r>
              <a:endParaRPr kumimoji="0" lang="fr-FR" sz="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ndara" pitchFamily="34" charset="0"/>
              </a:endParaRPr>
            </a:p>
          </p:txBody>
        </p:sp>
        <p:sp>
          <p:nvSpPr>
            <p:cNvPr id="142" name="AutoShape 27"/>
            <p:cNvSpPr>
              <a:spLocks noChangeArrowheads="1"/>
            </p:cNvSpPr>
            <p:nvPr/>
          </p:nvSpPr>
          <p:spPr bwMode="auto">
            <a:xfrm rot="13500614" flipH="1" flipV="1">
              <a:off x="6158305" y="3690151"/>
              <a:ext cx="535997" cy="215669"/>
            </a:xfrm>
            <a:prstGeom prst="leftArrow">
              <a:avLst>
                <a:gd name="adj1" fmla="val 50000"/>
                <a:gd name="adj2" fmla="val 82592"/>
              </a:avLst>
            </a:prstGeom>
            <a:solidFill>
              <a:sysClr val="window" lastClr="FFFFFF"/>
            </a:solidFill>
            <a:ln w="19050" cap="flat" cmpd="sng" algn="ctr">
              <a:solidFill>
                <a:srgbClr val="C0504D"/>
              </a:solidFill>
              <a:prstDash val="solid"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bliqueTopRight"/>
              <a:lightRig rig="threePt" dir="t"/>
            </a:scene3d>
          </p:spPr>
          <p:txBody>
            <a:bodyPr wrap="none" anchor="ctr"/>
            <a:lstStyle/>
            <a:p>
              <a:pPr marL="0" marR="0" lvl="0" indent="0" algn="ctr" defTabSz="89929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8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ndara" pitchFamily="34" charset="0"/>
                  <a:ea typeface="+mn-ea"/>
                  <a:cs typeface="+mn-cs"/>
                </a:rPr>
                <a:t>Export</a:t>
              </a:r>
              <a:endParaRPr kumimoji="0" lang="fr-FR" sz="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ndara" pitchFamily="34" charset="0"/>
                <a:ea typeface="+mn-ea"/>
                <a:cs typeface="+mn-cs"/>
              </a:endParaRPr>
            </a:p>
          </p:txBody>
        </p:sp>
        <p:grpSp>
          <p:nvGrpSpPr>
            <p:cNvPr id="6" name="Groupe 142"/>
            <p:cNvGrpSpPr/>
            <p:nvPr/>
          </p:nvGrpSpPr>
          <p:grpSpPr>
            <a:xfrm>
              <a:off x="6505117" y="3931191"/>
              <a:ext cx="395114" cy="344188"/>
              <a:chOff x="13825240" y="6610658"/>
              <a:chExt cx="1281109" cy="1281109"/>
            </a:xfrm>
          </p:grpSpPr>
          <p:pic>
            <p:nvPicPr>
              <p:cNvPr id="144" name="Picture 2" descr="C:\Documents and Settings\Paul\Local Settings\Temporary Internet Files\Content.IE5\VR278ETY\MCj04348450000[1].png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 flipH="1">
                <a:off x="13825240" y="6610658"/>
                <a:ext cx="1281109" cy="128110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45" name="Croix 144"/>
              <p:cNvSpPr/>
              <p:nvPr/>
            </p:nvSpPr>
            <p:spPr bwMode="auto">
              <a:xfrm>
                <a:off x="14032338" y="7067518"/>
                <a:ext cx="540000" cy="540000"/>
              </a:xfrm>
              <a:prstGeom prst="plus">
                <a:avLst>
                  <a:gd name="adj" fmla="val 38099"/>
                </a:avLst>
              </a:prstGeom>
              <a:solidFill>
                <a:srgbClr val="C00000"/>
              </a:solidFill>
              <a:ln>
                <a:noFill/>
                <a:headEnd type="none" w="med" len="med"/>
                <a:tailEnd type="none" w="med" len="med"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isometricOffAxis2Left">
                  <a:rot lat="1080000" lon="360000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49263" rtl="0" eaLnBrk="1" fontAlgn="base" latinLnBrk="0" hangingPunct="1">
                  <a:lnSpc>
                    <a:spcPct val="87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Arial" charset="0"/>
                  <a:buNone/>
                  <a:tabLst/>
                </a:pPr>
                <a:endParaRPr kumimoji="0" lang="fr-FR" sz="700" b="0" i="0" u="none" strike="noStrike" cap="none" normalizeH="0" baseline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Arial" charset="0"/>
                </a:endParaRPr>
              </a:p>
            </p:txBody>
          </p:sp>
        </p:grpSp>
        <p:sp>
          <p:nvSpPr>
            <p:cNvPr id="146" name="ZoneTexte 99"/>
            <p:cNvSpPr txBox="1">
              <a:spLocks noChangeArrowheads="1"/>
            </p:cNvSpPr>
            <p:nvPr/>
          </p:nvSpPr>
          <p:spPr bwMode="auto">
            <a:xfrm>
              <a:off x="5388299" y="3667624"/>
              <a:ext cx="839885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scene3d>
              <a:camera prst="obliqueTopRight"/>
              <a:lightRig rig="threePt" dir="t"/>
            </a:scene3d>
          </p:spPr>
          <p:txBody>
            <a:bodyPr wrap="square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0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ndara" pitchFamily="34" charset="0"/>
                </a:rPr>
                <a:t>Serveur “grille”</a:t>
              </a:r>
              <a:endParaRPr kumimoji="0" lang="fr-FR" sz="10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ndara" pitchFamily="34" charset="0"/>
              </a:endParaRPr>
            </a:p>
          </p:txBody>
        </p:sp>
        <p:sp>
          <p:nvSpPr>
            <p:cNvPr id="147" name="ZoneTexte 99"/>
            <p:cNvSpPr txBox="1">
              <a:spLocks noChangeArrowheads="1"/>
            </p:cNvSpPr>
            <p:nvPr/>
          </p:nvSpPr>
          <p:spPr bwMode="auto">
            <a:xfrm>
              <a:off x="1475656" y="2931414"/>
              <a:ext cx="839885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scene3d>
              <a:camera prst="obliqueTopRight"/>
              <a:lightRig rig="threePt" dir="t"/>
            </a:scene3d>
          </p:spPr>
          <p:txBody>
            <a:bodyPr wrap="square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0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ndara" pitchFamily="34" charset="0"/>
                </a:rPr>
                <a:t>Serveur “grille”</a:t>
              </a:r>
              <a:endParaRPr kumimoji="0" lang="fr-FR" sz="10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ndara" pitchFamily="34" charset="0"/>
              </a:endParaRPr>
            </a:p>
          </p:txBody>
        </p:sp>
        <p:sp>
          <p:nvSpPr>
            <p:cNvPr id="148" name="Double flèche verticale 147"/>
            <p:cNvSpPr/>
            <p:nvPr/>
          </p:nvSpPr>
          <p:spPr>
            <a:xfrm rot="15740865">
              <a:off x="3446319" y="2212088"/>
              <a:ext cx="211121" cy="1852721"/>
            </a:xfrm>
            <a:prstGeom prst="upDownArrow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F79646"/>
              </a:solidFill>
              <a:prstDash val="solid"/>
            </a:ln>
            <a:effectLst/>
            <a:scene3d>
              <a:camera prst="perspectiveHeroicExtremeLeftFacing">
                <a:rot lat="0" lon="3000000" rev="21425485"/>
              </a:camera>
              <a:lightRig rig="threePt" dir="t"/>
            </a:scene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7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ndara" pitchFamily="34" charset="0"/>
                <a:ea typeface="+mn-ea"/>
                <a:cs typeface="+mn-cs"/>
              </a:endParaRPr>
            </a:p>
          </p:txBody>
        </p:sp>
        <p:sp>
          <p:nvSpPr>
            <p:cNvPr id="149" name="Double flèche verticale 148"/>
            <p:cNvSpPr/>
            <p:nvPr/>
          </p:nvSpPr>
          <p:spPr>
            <a:xfrm rot="16200000">
              <a:off x="5922030" y="2256371"/>
              <a:ext cx="211121" cy="1563204"/>
            </a:xfrm>
            <a:prstGeom prst="upDownArrow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F79646"/>
              </a:solidFill>
              <a:prstDash val="solid"/>
            </a:ln>
            <a:effectLst/>
            <a:scene3d>
              <a:camera prst="perspectiveHeroicExtremeLeftFacing">
                <a:rot lat="0" lon="3000000" rev="21425485"/>
              </a:camera>
              <a:lightRig rig="threePt" dir="t"/>
            </a:scene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7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ndara" pitchFamily="34" charset="0"/>
                <a:ea typeface="+mn-ea"/>
                <a:cs typeface="+mn-cs"/>
              </a:endParaRPr>
            </a:p>
          </p:txBody>
        </p:sp>
        <p:sp>
          <p:nvSpPr>
            <p:cNvPr id="150" name="Double flèche verticale 149"/>
            <p:cNvSpPr/>
            <p:nvPr/>
          </p:nvSpPr>
          <p:spPr>
            <a:xfrm rot="17855779">
              <a:off x="5384645" y="2828323"/>
              <a:ext cx="193346" cy="986425"/>
            </a:xfrm>
            <a:prstGeom prst="upDownArrow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F79646"/>
              </a:solidFill>
              <a:prstDash val="solid"/>
            </a:ln>
            <a:effectLst/>
            <a:scene3d>
              <a:camera prst="perspectiveHeroicExtremeLeftFacing">
                <a:rot lat="0" lon="3000000" rev="21425485"/>
              </a:camera>
              <a:lightRig rig="threePt" dir="t"/>
            </a:scene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7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ndara" pitchFamily="34" charset="0"/>
                <a:ea typeface="+mn-ea"/>
                <a:cs typeface="+mn-cs"/>
              </a:endParaRPr>
            </a:p>
          </p:txBody>
        </p:sp>
        <p:sp>
          <p:nvSpPr>
            <p:cNvPr id="151" name="Double flèche verticale 150"/>
            <p:cNvSpPr/>
            <p:nvPr/>
          </p:nvSpPr>
          <p:spPr>
            <a:xfrm rot="14539782">
              <a:off x="5408855" y="2431916"/>
              <a:ext cx="211121" cy="598781"/>
            </a:xfrm>
            <a:prstGeom prst="upDownArrow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F79646"/>
              </a:solidFill>
              <a:prstDash val="solid"/>
            </a:ln>
            <a:effectLst/>
            <a:scene3d>
              <a:camera prst="perspectiveHeroicExtremeLeftFacing">
                <a:rot lat="0" lon="3000000" rev="21425485"/>
              </a:camera>
              <a:lightRig rig="threePt" dir="t"/>
            </a:scene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7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ndara" pitchFamily="34" charset="0"/>
                <a:ea typeface="+mn-ea"/>
                <a:cs typeface="+mn-cs"/>
              </a:endParaRPr>
            </a:p>
          </p:txBody>
        </p:sp>
        <p:sp>
          <p:nvSpPr>
            <p:cNvPr id="152" name="Virage 151"/>
            <p:cNvSpPr/>
            <p:nvPr/>
          </p:nvSpPr>
          <p:spPr>
            <a:xfrm rot="5400000" flipH="1">
              <a:off x="3918106" y="3511390"/>
              <a:ext cx="1495311" cy="616150"/>
            </a:xfrm>
            <a:prstGeom prst="bentArrow">
              <a:avLst>
                <a:gd name="adj1" fmla="val 15156"/>
                <a:gd name="adj2" fmla="val 14117"/>
                <a:gd name="adj3" fmla="val 25629"/>
                <a:gd name="adj4" fmla="val 89556"/>
              </a:avLst>
            </a:prstGeom>
            <a:ln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700"/>
            </a:p>
          </p:txBody>
        </p:sp>
        <p:pic>
          <p:nvPicPr>
            <p:cNvPr id="154" name="Picture 23" descr="MCj04247660000[1]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4071934" y="4357694"/>
              <a:ext cx="691914" cy="6219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5" name="Image 154" descr="cps.png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1856249">
              <a:off x="3820142" y="5102642"/>
              <a:ext cx="469335" cy="261996"/>
            </a:xfrm>
            <a:prstGeom prst="rect">
              <a:avLst/>
            </a:prstGeom>
          </p:spPr>
        </p:pic>
        <p:grpSp>
          <p:nvGrpSpPr>
            <p:cNvPr id="7" name="Groupe 155"/>
            <p:cNvGrpSpPr/>
            <p:nvPr/>
          </p:nvGrpSpPr>
          <p:grpSpPr>
            <a:xfrm>
              <a:off x="4857753" y="3071809"/>
              <a:ext cx="1627340" cy="2295939"/>
              <a:chOff x="15032499" y="10600120"/>
              <a:chExt cx="5276447" cy="8545754"/>
            </a:xfrm>
          </p:grpSpPr>
          <p:sp>
            <p:nvSpPr>
              <p:cNvPr id="157" name="Virage 156"/>
              <p:cNvSpPr/>
              <p:nvPr/>
            </p:nvSpPr>
            <p:spPr>
              <a:xfrm rot="5400000" flipH="1" flipV="1">
                <a:off x="13171057" y="12461562"/>
                <a:ext cx="5565718" cy="1842833"/>
              </a:xfrm>
              <a:prstGeom prst="bentArrow">
                <a:avLst>
                  <a:gd name="adj1" fmla="val 15156"/>
                  <a:gd name="adj2" fmla="val 14117"/>
                  <a:gd name="adj3" fmla="val 25629"/>
                  <a:gd name="adj4" fmla="val 89556"/>
                </a:avLst>
              </a:prstGeom>
              <a:ln/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700"/>
              </a:p>
            </p:txBody>
          </p:sp>
          <p:pic>
            <p:nvPicPr>
              <p:cNvPr id="159" name="Picture 23" descr="MCj04247660000[1]"/>
              <p:cNvPicPr>
                <a:picLocks noChangeAspect="1" noChangeArrowheads="1"/>
              </p:cNvPicPr>
              <p:nvPr/>
            </p:nvPicPr>
            <p:blipFill>
              <a:blip r:embed="rId8" cstate="print"/>
              <a:srcRect/>
              <a:stretch>
                <a:fillRect/>
              </a:stretch>
            </p:blipFill>
            <p:spPr bwMode="auto">
              <a:xfrm flipH="1">
                <a:off x="15959011" y="15386335"/>
                <a:ext cx="2199235" cy="231496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60" name="Image 159" descr="cps.png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19680094">
                <a:off x="16531734" y="18168200"/>
                <a:ext cx="1521760" cy="975180"/>
              </a:xfrm>
              <a:prstGeom prst="rect">
                <a:avLst/>
              </a:prstGeom>
            </p:spPr>
          </p:pic>
          <p:pic>
            <p:nvPicPr>
              <p:cNvPr id="161" name="Picture 2"/>
              <p:cNvPicPr>
                <a:picLocks noChangeAspect="1" noChangeArrowheads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275299" y="16715838"/>
                <a:ext cx="2033647" cy="2430036"/>
              </a:xfrm>
              <a:prstGeom prst="rect">
                <a:avLst/>
              </a:prstGeom>
              <a:noFill/>
              <a:ln>
                <a:noFill/>
              </a:ln>
              <a:effectLst/>
              <a:scene3d>
                <a:camera prst="orthographicFront">
                  <a:rot lat="0" lon="2100000" rev="0"/>
                </a:camera>
                <a:lightRig rig="threePt" dir="t"/>
              </a:scene3d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pic>
          <p:nvPicPr>
            <p:cNvPr id="162" name="Picture 4" descr="C:\Documents and Settings\Paul\Local Settings\Temporary Internet Files\Content.IE5\VR278ETY\MCj04325930000[2].png"/>
            <p:cNvPicPr>
              <a:picLocks noChangeAspect="1" noChangeArrowheads="1"/>
            </p:cNvPicPr>
            <p:nvPr/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4638911" y="3914869"/>
              <a:ext cx="387771" cy="3377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63" name="ZoneTexte 112"/>
            <p:cNvSpPr txBox="1">
              <a:spLocks noChangeArrowheads="1"/>
            </p:cNvSpPr>
            <p:nvPr/>
          </p:nvSpPr>
          <p:spPr bwMode="auto">
            <a:xfrm rot="20694108">
              <a:off x="7105299" y="3438495"/>
              <a:ext cx="1225015" cy="4154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050" b="1" i="1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itchFamily="34" charset="0"/>
                </a:rPr>
                <a:t>Limite physique de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050" b="1" i="1" u="none" strike="noStrike" kern="0" cap="none" spc="0" normalizeH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itchFamily="34" charset="0"/>
                </a:rPr>
                <a:t> GINSENG - RSPA</a:t>
              </a:r>
              <a:endParaRPr kumimoji="0" lang="fr-FR" sz="1050" b="1" i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164" name="ZoneTexte 242"/>
            <p:cNvSpPr txBox="1">
              <a:spLocks noChangeArrowheads="1"/>
            </p:cNvSpPr>
            <p:nvPr/>
          </p:nvSpPr>
          <p:spPr bwMode="auto">
            <a:xfrm>
              <a:off x="4220557" y="3758828"/>
              <a:ext cx="68863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fr-FR" sz="900" b="1" kern="0" dirty="0" smtClean="0">
                  <a:solidFill>
                    <a:sysClr val="windowText" lastClr="000000"/>
                  </a:solidFill>
                  <a:latin typeface="Candara" pitchFamily="34" charset="0"/>
                </a:rPr>
                <a:t>Certificat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fr-FR" sz="900" b="1" kern="0" dirty="0" smtClean="0">
                  <a:solidFill>
                    <a:sysClr val="windowText" lastClr="000000"/>
                  </a:solidFill>
                  <a:latin typeface="Candara" pitchFamily="34" charset="0"/>
                </a:rPr>
                <a:t>X509</a:t>
              </a:r>
              <a:endParaRPr kumimoji="0" lang="fr-FR" sz="9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ndara" pitchFamily="34" charset="0"/>
              </a:endParaRPr>
            </a:p>
          </p:txBody>
        </p:sp>
        <p:sp>
          <p:nvSpPr>
            <p:cNvPr id="165" name="Pentagone 164"/>
            <p:cNvSpPr/>
            <p:nvPr/>
          </p:nvSpPr>
          <p:spPr>
            <a:xfrm>
              <a:off x="4846318" y="5589240"/>
              <a:ext cx="4138132" cy="288032"/>
            </a:xfrm>
            <a:prstGeom prst="homePlate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ndara" pitchFamily="34" charset="0"/>
                </a:rPr>
                <a:t>Partie GINSENG - Périnatalité</a:t>
              </a:r>
              <a:endParaRPr lang="fr-FR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itchFamily="34" charset="0"/>
              </a:endParaRPr>
            </a:p>
          </p:txBody>
        </p:sp>
        <p:sp>
          <p:nvSpPr>
            <p:cNvPr id="166" name="Pentagone 165"/>
            <p:cNvSpPr/>
            <p:nvPr/>
          </p:nvSpPr>
          <p:spPr>
            <a:xfrm flipH="1">
              <a:off x="611560" y="5589240"/>
              <a:ext cx="4248472" cy="288032"/>
            </a:xfrm>
            <a:prstGeom prst="homePlate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ndara" pitchFamily="34" charset="0"/>
                </a:rPr>
                <a:t>Partie GINSENG - RSCA</a:t>
              </a:r>
              <a:endParaRPr lang="fr-FR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e 79"/>
          <p:cNvGrpSpPr/>
          <p:nvPr/>
        </p:nvGrpSpPr>
        <p:grpSpPr>
          <a:xfrm>
            <a:off x="-28749" y="628241"/>
            <a:ext cx="9244219" cy="5451225"/>
            <a:chOff x="-28749" y="628241"/>
            <a:chExt cx="9244219" cy="5451225"/>
          </a:xfrm>
        </p:grpSpPr>
        <p:sp>
          <p:nvSpPr>
            <p:cNvPr id="96" name="AutoShape 5"/>
            <p:cNvSpPr>
              <a:spLocks noChangeArrowheads="1"/>
            </p:cNvSpPr>
            <p:nvPr/>
          </p:nvSpPr>
          <p:spPr bwMode="auto">
            <a:xfrm rot="21411749">
              <a:off x="2015643" y="705981"/>
              <a:ext cx="1073875" cy="3553550"/>
            </a:xfrm>
            <a:prstGeom prst="flowChartAlternateProcess">
              <a:avLst/>
            </a:prstGeom>
            <a:noFill/>
            <a:ln w="38100" cap="flat" cmpd="sng" algn="ctr">
              <a:solidFill>
                <a:srgbClr val="92D050"/>
              </a:solidFill>
              <a:prstDash val="solid"/>
              <a:headEnd/>
              <a:tailEnd/>
            </a:ln>
            <a:effectLst/>
            <a:scene3d>
              <a:camera prst="isometricOffAxis1Top"/>
              <a:lightRig rig="threePt" dir="t"/>
            </a:scene3d>
          </p:spPr>
          <p:txBody>
            <a:bodyPr wrap="none" anchor="ctr"/>
            <a:lstStyle/>
            <a:p>
              <a:pPr marL="0" marR="0" lvl="0" indent="0" algn="ctr" defTabSz="89929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4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ndara" pitchFamily="34" charset="0"/>
                <a:ea typeface="+mn-ea"/>
                <a:cs typeface="+mn-cs"/>
              </a:endParaRPr>
            </a:p>
          </p:txBody>
        </p:sp>
        <p:sp>
          <p:nvSpPr>
            <p:cNvPr id="84" name="Rectangle à coins arrondis 83"/>
            <p:cNvSpPr/>
            <p:nvPr/>
          </p:nvSpPr>
          <p:spPr bwMode="auto">
            <a:xfrm rot="21421678" flipH="1">
              <a:off x="4997504" y="628241"/>
              <a:ext cx="2330961" cy="5451225"/>
            </a:xfrm>
            <a:prstGeom prst="roundRect">
              <a:avLst/>
            </a:prstGeom>
            <a:blipFill>
              <a:blip r:embed="rId2" cstate="print"/>
              <a:stretch>
                <a:fillRect/>
              </a:stretch>
            </a:blipFill>
            <a:ln w="50800" cap="flat" cmpd="sng" algn="ctr">
              <a:solidFill>
                <a:srgbClr val="4F81BD">
                  <a:shade val="50000"/>
                </a:srgbClr>
              </a:solidFill>
              <a:prstDash val="sysDash"/>
            </a:ln>
            <a:effectLst/>
            <a:scene3d>
              <a:camera prst="isometricOffAxis1Top"/>
              <a:lightRig rig="threePt" dir="t"/>
            </a:scene3d>
          </p:spPr>
          <p:txBody>
            <a:bodyPr lIns="72000" anchor="ctr"/>
            <a:lstStyle/>
            <a:p>
              <a:pPr marL="0" marR="0" lvl="0" indent="0" defTabSz="89929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800" b="1" i="1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ndara" pitchFamily="34" charset="0"/>
                  <a:ea typeface="+mn-ea"/>
                  <a:cs typeface="+mn-cs"/>
                </a:rPr>
                <a:t>z</a:t>
              </a:r>
              <a:endParaRPr kumimoji="0" lang="fr-FR" sz="800" b="1" i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ndara" pitchFamily="34" charset="0"/>
                <a:ea typeface="+mn-ea"/>
                <a:cs typeface="+mn-cs"/>
              </a:endParaRPr>
            </a:p>
          </p:txBody>
        </p:sp>
        <p:sp>
          <p:nvSpPr>
            <p:cNvPr id="85" name="Rectangle à coins arrondis 84"/>
            <p:cNvSpPr/>
            <p:nvPr/>
          </p:nvSpPr>
          <p:spPr bwMode="auto">
            <a:xfrm rot="21421678">
              <a:off x="1568477" y="1409407"/>
              <a:ext cx="3636020" cy="3252889"/>
            </a:xfrm>
            <a:prstGeom prst="roundRect">
              <a:avLst/>
            </a:prstGeom>
            <a:blipFill>
              <a:blip r:embed="rId3" cstate="print">
                <a:duotone>
                  <a:prstClr val="black"/>
                  <a:schemeClr val="accent3">
                    <a:lumMod val="75000"/>
                    <a:tint val="45000"/>
                    <a:satMod val="400000"/>
                  </a:schemeClr>
                </a:duotone>
              </a:blip>
              <a:stretch>
                <a:fillRect/>
              </a:stretch>
            </a:blipFill>
            <a:ln w="50800" cap="flat" cmpd="sng" algn="ctr">
              <a:solidFill>
                <a:srgbClr val="92D050"/>
              </a:solidFill>
              <a:prstDash val="sysDash"/>
            </a:ln>
            <a:effectLst/>
            <a:scene3d>
              <a:camera prst="isometricOffAxis1Top"/>
              <a:lightRig rig="threePt" dir="t"/>
            </a:scene3d>
          </p:spPr>
          <p:txBody>
            <a:bodyPr lIns="72000" anchor="ctr"/>
            <a:lstStyle/>
            <a:p>
              <a:pPr marL="0" marR="0" lvl="0" indent="0" defTabSz="89929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800" b="1" i="1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ndara" pitchFamily="34" charset="0"/>
                <a:ea typeface="+mn-ea"/>
                <a:cs typeface="+mn-cs"/>
              </a:endParaRPr>
            </a:p>
          </p:txBody>
        </p:sp>
        <p:sp>
          <p:nvSpPr>
            <p:cNvPr id="87" name="Bouée 86"/>
            <p:cNvSpPr/>
            <p:nvPr/>
          </p:nvSpPr>
          <p:spPr>
            <a:xfrm>
              <a:off x="4375245" y="2555566"/>
              <a:ext cx="943753" cy="822113"/>
            </a:xfrm>
            <a:prstGeom prst="donut">
              <a:avLst>
                <a:gd name="adj" fmla="val 7410"/>
              </a:avLst>
            </a:prstGeom>
            <a:solidFill>
              <a:srgbClr val="CB4D4D"/>
            </a:solidFill>
            <a:ln w="25400" cap="flat" cmpd="sng" algn="ctr">
              <a:solidFill>
                <a:srgbClr val="990000"/>
              </a:solidFill>
              <a:prstDash val="solid"/>
            </a:ln>
            <a:effectLst/>
            <a:scene3d>
              <a:camera prst="isometricOffAxis1Top"/>
              <a:lightRig rig="threePt" dir="t"/>
            </a:scene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7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ndara" pitchFamily="34" charset="0"/>
                <a:ea typeface="+mn-ea"/>
                <a:cs typeface="+mn-cs"/>
              </a:endParaRPr>
            </a:p>
          </p:txBody>
        </p:sp>
        <p:sp>
          <p:nvSpPr>
            <p:cNvPr id="88" name="Bouée 87"/>
            <p:cNvSpPr/>
            <p:nvPr/>
          </p:nvSpPr>
          <p:spPr>
            <a:xfrm>
              <a:off x="4514032" y="2676465"/>
              <a:ext cx="666178" cy="580315"/>
            </a:xfrm>
            <a:prstGeom prst="donut">
              <a:avLst>
                <a:gd name="adj" fmla="val 9474"/>
              </a:avLst>
            </a:prstGeom>
            <a:solidFill>
              <a:srgbClr val="CB4D4D"/>
            </a:solidFill>
            <a:ln w="25400" cap="flat" cmpd="sng" algn="ctr">
              <a:solidFill>
                <a:srgbClr val="990000"/>
              </a:solidFill>
              <a:prstDash val="solid"/>
            </a:ln>
            <a:effectLst/>
            <a:scene3d>
              <a:camera prst="isometricOffAxis1Top"/>
              <a:lightRig rig="threePt" dir="t"/>
            </a:scene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7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ndara" pitchFamily="34" charset="0"/>
                <a:ea typeface="+mn-ea"/>
                <a:cs typeface="+mn-cs"/>
              </a:endParaRPr>
            </a:p>
          </p:txBody>
        </p:sp>
        <p:sp>
          <p:nvSpPr>
            <p:cNvPr id="89" name="Bouée 88"/>
            <p:cNvSpPr/>
            <p:nvPr/>
          </p:nvSpPr>
          <p:spPr>
            <a:xfrm>
              <a:off x="4625062" y="2773184"/>
              <a:ext cx="444119" cy="386877"/>
            </a:xfrm>
            <a:prstGeom prst="donut">
              <a:avLst>
                <a:gd name="adj" fmla="val 9474"/>
              </a:avLst>
            </a:prstGeom>
            <a:solidFill>
              <a:srgbClr val="CB4D4D"/>
            </a:solidFill>
            <a:ln w="25400" cap="flat" cmpd="sng" algn="ctr">
              <a:solidFill>
                <a:srgbClr val="990000"/>
              </a:solidFill>
              <a:prstDash val="solid"/>
            </a:ln>
            <a:effectLst/>
            <a:scene3d>
              <a:camera prst="isometricOffAxis1Top"/>
              <a:lightRig rig="threePt" dir="t"/>
            </a:scene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7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ndara" pitchFamily="34" charset="0"/>
                <a:ea typeface="+mn-ea"/>
                <a:cs typeface="+mn-cs"/>
              </a:endParaRPr>
            </a:p>
          </p:txBody>
        </p:sp>
        <p:sp>
          <p:nvSpPr>
            <p:cNvPr id="98" name="AutoShape 5"/>
            <p:cNvSpPr>
              <a:spLocks noChangeArrowheads="1"/>
            </p:cNvSpPr>
            <p:nvPr/>
          </p:nvSpPr>
          <p:spPr bwMode="auto">
            <a:xfrm>
              <a:off x="1042821" y="1785926"/>
              <a:ext cx="1164791" cy="208563"/>
            </a:xfrm>
            <a:prstGeom prst="flowChartAlternateProcess">
              <a:avLst/>
            </a:prstGeom>
            <a:solidFill>
              <a:sysClr val="window" lastClr="FFFFFF"/>
            </a:solidFill>
            <a:ln w="19050" cap="flat" cmpd="sng" algn="ctr">
              <a:solidFill>
                <a:srgbClr val="92D050"/>
              </a:solidFill>
              <a:prstDash val="solid"/>
              <a:headEnd/>
              <a:tailEnd/>
            </a:ln>
            <a:effectLst/>
            <a:scene3d>
              <a:camera prst="perspectiveContrastingRightFacing">
                <a:rot lat="600000" lon="19200000" rev="213211"/>
              </a:camera>
              <a:lightRig rig="threePt" dir="t"/>
            </a:scene3d>
          </p:spPr>
          <p:txBody>
            <a:bodyPr wrap="none" anchor="ctr"/>
            <a:lstStyle/>
            <a:p>
              <a:pPr marL="0" marR="0" lvl="0" indent="0" algn="ctr" defTabSz="89929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05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ndara" pitchFamily="34" charset="0"/>
                  <a:ea typeface="+mn-ea"/>
                  <a:cs typeface="+mn-cs"/>
                </a:rPr>
                <a:t>Dépistage organisé</a:t>
              </a:r>
              <a:endParaRPr kumimoji="0" lang="fr-FR" sz="105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ndara" pitchFamily="34" charset="0"/>
                <a:ea typeface="+mn-ea"/>
                <a:cs typeface="+mn-cs"/>
              </a:endParaRPr>
            </a:p>
          </p:txBody>
        </p:sp>
        <p:pic>
          <p:nvPicPr>
            <p:cNvPr id="99" name="Picture 6" descr="C:\Documents and Settings\Paul\Local Settings\Temporary Internet Files\Content.IE5\DSU1U6MR\MCj04326470000[1]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757333" y="2500306"/>
              <a:ext cx="528783" cy="4606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1" name="AutoShape 27"/>
            <p:cNvSpPr>
              <a:spLocks noChangeArrowheads="1"/>
            </p:cNvSpPr>
            <p:nvPr/>
          </p:nvSpPr>
          <p:spPr bwMode="auto">
            <a:xfrm rot="12894853" flipH="1" flipV="1">
              <a:off x="2107290" y="2350103"/>
              <a:ext cx="794007" cy="224882"/>
            </a:xfrm>
            <a:prstGeom prst="leftRightArrow">
              <a:avLst/>
            </a:prstGeom>
            <a:solidFill>
              <a:sysClr val="window" lastClr="FFFFFF"/>
            </a:solidFill>
            <a:ln w="19050" cap="flat" cmpd="sng" algn="ctr">
              <a:solidFill>
                <a:srgbClr val="C0504D"/>
              </a:solidFill>
              <a:prstDash val="solid"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bliqueTopRight">
                <a:rot lat="19499981" lon="0" rev="0"/>
              </a:camera>
              <a:lightRig rig="threePt" dir="t"/>
            </a:scene3d>
          </p:spPr>
          <p:txBody>
            <a:bodyPr wrap="none" anchor="ctr"/>
            <a:lstStyle/>
            <a:p>
              <a:pPr marL="0" marR="0" lvl="0" indent="0" algn="ctr" defTabSz="89929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fr-FR" sz="800" b="1" kern="0" dirty="0" smtClean="0">
                  <a:solidFill>
                    <a:sysClr val="windowText" lastClr="000000"/>
                  </a:solidFill>
                  <a:latin typeface="Candara" pitchFamily="34" charset="0"/>
                  <a:ea typeface="+mn-ea"/>
                  <a:cs typeface="+mn-cs"/>
                </a:rPr>
                <a:t>Import/Export</a:t>
              </a:r>
              <a:endParaRPr kumimoji="0" lang="fr-FR" sz="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ndara" pitchFamily="34" charset="0"/>
                <a:ea typeface="+mn-ea"/>
                <a:cs typeface="+mn-cs"/>
              </a:endParaRPr>
            </a:p>
          </p:txBody>
        </p:sp>
        <p:pic>
          <p:nvPicPr>
            <p:cNvPr id="102" name="Picture 2" descr="C:\Documents and Settings\Paul\Local Settings\Temporary Internet Files\Content.IE5\VR278ETY\MCj04348450000[1]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 flipH="1">
              <a:off x="1719277" y="2013242"/>
              <a:ext cx="395114" cy="3441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3" name="Double flèche verticale 102"/>
            <p:cNvSpPr/>
            <p:nvPr/>
          </p:nvSpPr>
          <p:spPr>
            <a:xfrm rot="16482786">
              <a:off x="3721075" y="2264230"/>
              <a:ext cx="211121" cy="1210659"/>
            </a:xfrm>
            <a:prstGeom prst="upDownArrow">
              <a:avLst/>
            </a:prstGeom>
            <a:solidFill>
              <a:sysClr val="window" lastClr="FFFFFF"/>
            </a:solidFill>
            <a:ln w="25400" cap="flat" cmpd="sng" algn="ctr">
              <a:solidFill>
                <a:schemeClr val="accent3">
                  <a:lumMod val="75000"/>
                </a:schemeClr>
              </a:solidFill>
              <a:prstDash val="solid"/>
            </a:ln>
            <a:effectLst/>
            <a:scene3d>
              <a:camera prst="perspectiveHeroicExtremeLeftFacing">
                <a:rot lat="0" lon="3000000" rev="21425485"/>
              </a:camera>
              <a:lightRig rig="threePt" dir="t"/>
            </a:scene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7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ndara" pitchFamily="34" charset="0"/>
                <a:ea typeface="+mn-ea"/>
                <a:cs typeface="+mn-cs"/>
              </a:endParaRPr>
            </a:p>
          </p:txBody>
        </p:sp>
        <p:pic>
          <p:nvPicPr>
            <p:cNvPr id="104" name="Picture 24" descr="MCj04339370000[1]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3118466" y="4357694"/>
              <a:ext cx="810592" cy="6600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6" name="ZoneTexte 112"/>
            <p:cNvSpPr txBox="1">
              <a:spLocks noChangeArrowheads="1"/>
            </p:cNvSpPr>
            <p:nvPr/>
          </p:nvSpPr>
          <p:spPr bwMode="auto">
            <a:xfrm rot="20808499">
              <a:off x="3095597" y="3519409"/>
              <a:ext cx="1255472" cy="4154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050" b="1" i="1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itchFamily="34" charset="0"/>
                </a:rPr>
                <a:t>Limite physique de</a:t>
              </a:r>
              <a:r>
                <a:rPr kumimoji="0" lang="fr-FR" sz="1050" b="1" i="1" u="none" strike="noStrike" kern="0" cap="none" spc="0" normalizeH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itchFamily="34" charset="0"/>
                </a:rPr>
                <a:t> 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050" b="1" i="1" u="none" strike="noStrike" kern="0" cap="none" spc="0" normalizeH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itchFamily="34" charset="0"/>
                </a:rPr>
                <a:t>GINSENG - RSCA</a:t>
              </a:r>
              <a:endParaRPr kumimoji="0" lang="fr-FR" sz="1050" b="1" i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grpSp>
          <p:nvGrpSpPr>
            <p:cNvPr id="67" name="Groupe 66"/>
            <p:cNvGrpSpPr/>
            <p:nvPr/>
          </p:nvGrpSpPr>
          <p:grpSpPr>
            <a:xfrm>
              <a:off x="5500694" y="2000240"/>
              <a:ext cx="2643206" cy="1285921"/>
              <a:chOff x="5643570" y="2143116"/>
              <a:chExt cx="2643206" cy="1285921"/>
            </a:xfrm>
          </p:grpSpPr>
          <p:sp>
            <p:nvSpPr>
              <p:cNvPr id="110" name="AutoShape 5"/>
              <p:cNvSpPr>
                <a:spLocks noChangeArrowheads="1"/>
              </p:cNvSpPr>
              <p:nvPr/>
            </p:nvSpPr>
            <p:spPr bwMode="auto">
              <a:xfrm>
                <a:off x="5643570" y="2143116"/>
                <a:ext cx="2352089" cy="1285921"/>
              </a:xfrm>
              <a:prstGeom prst="flowChartAlternateProcess">
                <a:avLst/>
              </a:prstGeom>
              <a:noFill/>
              <a:ln w="34925" cap="flat" cmpd="sng" algn="ctr">
                <a:solidFill>
                  <a:srgbClr val="4F81BD"/>
                </a:solidFill>
                <a:prstDash val="solid"/>
                <a:headEnd/>
                <a:tailEnd/>
              </a:ln>
              <a:effectLst/>
              <a:scene3d>
                <a:camera prst="isometricOffAxis1Top"/>
                <a:lightRig rig="threePt" dir="t"/>
              </a:scene3d>
            </p:spPr>
            <p:txBody>
              <a:bodyPr wrap="none" anchor="ctr"/>
              <a:lstStyle/>
              <a:p>
                <a:pPr marL="0" marR="0" lvl="0" indent="0" algn="ctr" defTabSz="89929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400" b="1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ndara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112" name="AutoShape 5"/>
              <p:cNvSpPr>
                <a:spLocks noChangeArrowheads="1"/>
              </p:cNvSpPr>
              <p:nvPr/>
            </p:nvSpPr>
            <p:spPr bwMode="auto">
              <a:xfrm>
                <a:off x="7047919" y="2429656"/>
                <a:ext cx="1238857" cy="208563"/>
              </a:xfrm>
              <a:prstGeom prst="flowChartAlternateProcess">
                <a:avLst/>
              </a:prstGeom>
              <a:solidFill>
                <a:sysClr val="window" lastClr="FFFFFF"/>
              </a:solidFill>
              <a:ln w="19050" cap="flat" cmpd="sng" algn="ctr">
                <a:solidFill>
                  <a:srgbClr val="4F81BD"/>
                </a:solidFill>
                <a:prstDash val="solid"/>
                <a:headEnd/>
                <a:tailEnd/>
              </a:ln>
              <a:effectLst/>
              <a:scene3d>
                <a:camera prst="perspectiveContrastingLeftFacing"/>
                <a:lightRig rig="threePt" dir="t"/>
              </a:scene3d>
            </p:spPr>
            <p:txBody>
              <a:bodyPr wrap="none" anchor="ctr"/>
              <a:lstStyle/>
              <a:p>
                <a:pPr marL="0" marR="0" lvl="0" indent="0" algn="ctr" defTabSz="89929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105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ndara" pitchFamily="34" charset="0"/>
                    <a:ea typeface="+mn-ea"/>
                    <a:cs typeface="+mn-cs"/>
                  </a:rPr>
                  <a:t>Centre</a:t>
                </a:r>
                <a:r>
                  <a:rPr kumimoji="0" lang="fr-FR" sz="1050" b="1" i="0" u="none" strike="noStrike" kern="0" cap="none" spc="0" normalizeH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ndara" pitchFamily="34" charset="0"/>
                    <a:ea typeface="+mn-ea"/>
                    <a:cs typeface="+mn-cs"/>
                  </a:rPr>
                  <a:t> Hospitalier</a:t>
                </a:r>
                <a:endParaRPr kumimoji="0" lang="fr-FR" sz="105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ndara" pitchFamily="34" charset="0"/>
                  <a:ea typeface="+mn-ea"/>
                  <a:cs typeface="+mn-cs"/>
                </a:endParaRPr>
              </a:p>
            </p:txBody>
          </p:sp>
          <p:pic>
            <p:nvPicPr>
              <p:cNvPr id="113" name="Picture 6" descr="C:\Documents and Settings\Paul\Local Settings\Temporary Internet Files\Content.IE5\DSU1U6MR\MCj04326470000[1].png"/>
              <p:cNvPicPr>
                <a:picLocks noChangeAspect="1" noChangeArrowheads="1"/>
              </p:cNvPicPr>
              <p:nvPr/>
            </p:nvPicPr>
            <p:blipFill>
              <a:blip r:embed="rId4" cstate="print">
                <a:clrChange>
                  <a:clrFrom>
                    <a:srgbClr val="4578D7"/>
                  </a:clrFrom>
                  <a:clrTo>
                    <a:srgbClr val="4578D7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5795566" y="2564334"/>
                <a:ext cx="528783" cy="46062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15" name="AutoShape 27"/>
              <p:cNvSpPr>
                <a:spLocks noChangeArrowheads="1"/>
              </p:cNvSpPr>
              <p:nvPr/>
            </p:nvSpPr>
            <p:spPr bwMode="auto">
              <a:xfrm rot="10499311" flipH="1" flipV="1">
                <a:off x="6221658" y="2715391"/>
                <a:ext cx="848894" cy="187872"/>
              </a:xfrm>
              <a:prstGeom prst="leftArrow">
                <a:avLst>
                  <a:gd name="adj1" fmla="val 50000"/>
                  <a:gd name="adj2" fmla="val 82592"/>
                </a:avLst>
              </a:prstGeom>
              <a:solidFill>
                <a:sysClr val="window" lastClr="FFFFFF"/>
              </a:solidFill>
              <a:ln w="19050" cap="flat" cmpd="sng" algn="ctr">
                <a:solidFill>
                  <a:srgbClr val="C0504D"/>
                </a:solidFill>
                <a:prstDash val="solid"/>
                <a:headEnd/>
                <a:tailEnd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scene3d>
                <a:camera prst="obliqueTopRight"/>
                <a:lightRig rig="threePt" dir="t"/>
              </a:scene3d>
            </p:spPr>
            <p:txBody>
              <a:bodyPr wrap="none" anchor="ctr"/>
              <a:lstStyle/>
              <a:p>
                <a:pPr marL="0" marR="0" lvl="0" indent="0" algn="ctr" defTabSz="89929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ndara" pitchFamily="34" charset="0"/>
                    <a:ea typeface="+mn-ea"/>
                    <a:cs typeface="+mn-cs"/>
                  </a:rPr>
                  <a:t>Export</a:t>
                </a:r>
                <a:endParaRPr kumimoji="0" lang="fr-FR" sz="8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ndara" pitchFamily="34" charset="0"/>
                  <a:ea typeface="+mn-ea"/>
                  <a:cs typeface="+mn-cs"/>
                </a:endParaRPr>
              </a:p>
            </p:txBody>
          </p:sp>
          <p:grpSp>
            <p:nvGrpSpPr>
              <p:cNvPr id="4" name="Groupe 115"/>
              <p:cNvGrpSpPr/>
              <p:nvPr/>
            </p:nvGrpSpPr>
            <p:grpSpPr>
              <a:xfrm>
                <a:off x="7000892" y="2571744"/>
                <a:ext cx="395114" cy="344188"/>
                <a:chOff x="21737772" y="8344743"/>
                <a:chExt cx="1281109" cy="1281109"/>
              </a:xfrm>
            </p:grpSpPr>
            <p:pic>
              <p:nvPicPr>
                <p:cNvPr id="117" name="Picture 2" descr="C:\Documents and Settings\Paul\Local Settings\Temporary Internet Files\Content.IE5\VR278ETY\MCj04348450000[1].png"/>
                <p:cNvPicPr>
                  <a:picLocks noChangeAspect="1" noChangeArrowheads="1"/>
                </p:cNvPicPr>
                <p:nvPr/>
              </p:nvPicPr>
              <p:blipFill>
                <a:blip r:embed="rId5" cstate="print"/>
                <a:srcRect/>
                <a:stretch>
                  <a:fillRect/>
                </a:stretch>
              </p:blipFill>
              <p:spPr bwMode="auto">
                <a:xfrm flipH="1">
                  <a:off x="21737772" y="8344743"/>
                  <a:ext cx="1281109" cy="128110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118" name="Croix 117"/>
                <p:cNvSpPr/>
                <p:nvPr/>
              </p:nvSpPr>
              <p:spPr bwMode="auto">
                <a:xfrm>
                  <a:off x="21944099" y="8898744"/>
                  <a:ext cx="540000" cy="540000"/>
                </a:xfrm>
                <a:prstGeom prst="plus">
                  <a:avLst>
                    <a:gd name="adj" fmla="val 38099"/>
                  </a:avLst>
                </a:prstGeom>
                <a:solidFill>
                  <a:srgbClr val="C00000"/>
                </a:solidFill>
                <a:ln>
                  <a:noFill/>
                  <a:headEnd type="none" w="med" len="med"/>
                  <a:tailEnd type="none" w="med" len="med"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cene3d>
                  <a:camera prst="isometricOffAxis2Left">
                    <a:rot lat="1080000" lon="3600000" rev="0"/>
                  </a:camera>
                  <a:lightRig rig="balanced" dir="t">
                    <a:rot lat="0" lon="0" rev="8700000"/>
                  </a:lightRig>
                </a:scene3d>
                <a:sp3d>
                  <a:bevelT w="190500" h="38100"/>
                </a:sp3d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449263" rtl="0" eaLnBrk="1" fontAlgn="base" latinLnBrk="0" hangingPunct="1">
                    <a:lnSpc>
                      <a:spcPct val="87000"/>
                    </a:lnSpc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Arial" charset="0"/>
                    <a:buNone/>
                    <a:tabLst/>
                  </a:pPr>
                  <a:endParaRPr kumimoji="0" lang="fr-FR" sz="700" b="0" i="0" u="none" strike="noStrike" cap="none" normalizeH="0" baseline="0" smtClean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Arial" charset="0"/>
                  </a:endParaRPr>
                </a:p>
              </p:txBody>
            </p:sp>
          </p:grpSp>
        </p:grpSp>
        <p:pic>
          <p:nvPicPr>
            <p:cNvPr id="137" name="Picture 2" descr="C:\Documents and Settings\Paul\Local Settings\Temporary Internet Files\Content.IE5\F277Q1E1\MCj04339400000[1].png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4572000" y="2571744"/>
              <a:ext cx="528783" cy="460628"/>
            </a:xfrm>
            <a:prstGeom prst="rect">
              <a:avLst/>
            </a:prstGeom>
            <a:noFill/>
          </p:spPr>
        </p:pic>
        <p:sp>
          <p:nvSpPr>
            <p:cNvPr id="119" name="AutoShape 5"/>
            <p:cNvSpPr>
              <a:spLocks noChangeArrowheads="1"/>
            </p:cNvSpPr>
            <p:nvPr/>
          </p:nvSpPr>
          <p:spPr bwMode="auto">
            <a:xfrm rot="21417802">
              <a:off x="3184017" y="826754"/>
              <a:ext cx="931174" cy="2963346"/>
            </a:xfrm>
            <a:prstGeom prst="flowChartAlternateProcess">
              <a:avLst/>
            </a:prstGeom>
            <a:noFill/>
            <a:ln w="34925" cap="flat" cmpd="sng" algn="ctr">
              <a:solidFill>
                <a:schemeClr val="accent3">
                  <a:lumMod val="75000"/>
                </a:schemeClr>
              </a:solidFill>
              <a:prstDash val="solid"/>
              <a:headEnd/>
              <a:tailEnd/>
            </a:ln>
            <a:effectLst/>
            <a:scene3d>
              <a:camera prst="isometricOffAxis1Top"/>
              <a:lightRig rig="threePt" dir="t"/>
            </a:scene3d>
          </p:spPr>
          <p:txBody>
            <a:bodyPr wrap="none" anchor="ctr"/>
            <a:lstStyle/>
            <a:p>
              <a:pPr marL="0" marR="0" lvl="0" indent="0" algn="ctr" defTabSz="89929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4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ndara" pitchFamily="34" charset="0"/>
                <a:ea typeface="+mn-ea"/>
                <a:cs typeface="+mn-cs"/>
              </a:endParaRPr>
            </a:p>
          </p:txBody>
        </p:sp>
        <p:pic>
          <p:nvPicPr>
            <p:cNvPr id="120" name="Picture 6" descr="C:\Documents and Settings\Paul\Local Settings\Temporary Internet Files\Content.IE5\DSU1U6MR\MCj04326470000[1]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686027" y="2285992"/>
              <a:ext cx="528783" cy="4606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21" name="AutoShape 5"/>
            <p:cNvSpPr>
              <a:spLocks noChangeArrowheads="1"/>
            </p:cNvSpPr>
            <p:nvPr/>
          </p:nvSpPr>
          <p:spPr bwMode="auto">
            <a:xfrm>
              <a:off x="2357422" y="1643050"/>
              <a:ext cx="1032595" cy="208563"/>
            </a:xfrm>
            <a:prstGeom prst="flowChartAlternateProcess">
              <a:avLst/>
            </a:prstGeom>
            <a:solidFill>
              <a:sysClr val="window" lastClr="FFFFFF"/>
            </a:solidFill>
            <a:ln w="19050" cap="flat" cmpd="sng" algn="ctr">
              <a:solidFill>
                <a:schemeClr val="accent3">
                  <a:lumMod val="75000"/>
                </a:schemeClr>
              </a:solidFill>
              <a:prstDash val="solid"/>
              <a:headEnd/>
              <a:tailEnd/>
            </a:ln>
            <a:effectLst/>
            <a:scene3d>
              <a:camera prst="perspectiveContrastingRightFacing">
                <a:rot lat="600000" lon="19200000" rev="213211"/>
              </a:camera>
              <a:lightRig rig="threePt" dir="t"/>
            </a:scene3d>
          </p:spPr>
          <p:txBody>
            <a:bodyPr wrap="none" anchor="ctr"/>
            <a:lstStyle/>
            <a:p>
              <a:pPr marL="0" marR="0" lvl="0" indent="0" algn="ctr" defTabSz="89929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05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ndara" pitchFamily="34" charset="0"/>
                  <a:ea typeface="+mn-ea"/>
                  <a:cs typeface="+mn-cs"/>
                </a:rPr>
                <a:t>Laboratoire ACP</a:t>
              </a:r>
              <a:endParaRPr kumimoji="0" lang="fr-FR" sz="105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ndara" pitchFamily="34" charset="0"/>
                <a:ea typeface="+mn-ea"/>
                <a:cs typeface="+mn-cs"/>
              </a:endParaRPr>
            </a:p>
          </p:txBody>
        </p:sp>
        <p:sp>
          <p:nvSpPr>
            <p:cNvPr id="123" name="AutoShape 27"/>
            <p:cNvSpPr>
              <a:spLocks noChangeArrowheads="1"/>
            </p:cNvSpPr>
            <p:nvPr/>
          </p:nvSpPr>
          <p:spPr bwMode="auto">
            <a:xfrm rot="12971646" flipH="1" flipV="1">
              <a:off x="3269360" y="2137690"/>
              <a:ext cx="535997" cy="215669"/>
            </a:xfrm>
            <a:prstGeom prst="rightArrow">
              <a:avLst/>
            </a:prstGeom>
            <a:solidFill>
              <a:sysClr val="window" lastClr="FFFFFF"/>
            </a:solidFill>
            <a:ln w="19050" cap="flat" cmpd="sng" algn="ctr">
              <a:solidFill>
                <a:srgbClr val="C0504D"/>
              </a:solidFill>
              <a:prstDash val="solid"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bliqueTopRight"/>
              <a:lightRig rig="threePt" dir="t"/>
            </a:scene3d>
          </p:spPr>
          <p:txBody>
            <a:bodyPr wrap="none" anchor="ctr"/>
            <a:lstStyle/>
            <a:p>
              <a:pPr marL="0" marR="0" lvl="0" indent="0" algn="ctr" defTabSz="89929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8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ndara" pitchFamily="34" charset="0"/>
                  <a:ea typeface="+mn-ea"/>
                  <a:cs typeface="+mn-cs"/>
                </a:rPr>
                <a:t>Export</a:t>
              </a:r>
              <a:endParaRPr kumimoji="0" lang="fr-FR" sz="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ndara" pitchFamily="34" charset="0"/>
                <a:ea typeface="+mn-ea"/>
                <a:cs typeface="+mn-cs"/>
              </a:endParaRPr>
            </a:p>
          </p:txBody>
        </p:sp>
        <p:grpSp>
          <p:nvGrpSpPr>
            <p:cNvPr id="77" name="Groupe 76"/>
            <p:cNvGrpSpPr/>
            <p:nvPr/>
          </p:nvGrpSpPr>
          <p:grpSpPr>
            <a:xfrm>
              <a:off x="3043085" y="1813409"/>
              <a:ext cx="395114" cy="344188"/>
              <a:chOff x="2643174" y="857232"/>
              <a:chExt cx="395114" cy="344188"/>
            </a:xfrm>
          </p:grpSpPr>
          <p:pic>
            <p:nvPicPr>
              <p:cNvPr id="125" name="Picture 2" descr="C:\Documents and Settings\Paul\Local Settings\Temporary Internet Files\Content.IE5\VR278ETY\MCj04348450000[1].png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 flipH="1">
                <a:off x="2643174" y="857232"/>
                <a:ext cx="395114" cy="3441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26" name="Croix 125"/>
              <p:cNvSpPr/>
              <p:nvPr/>
            </p:nvSpPr>
            <p:spPr bwMode="auto">
              <a:xfrm>
                <a:off x="2714612" y="1000108"/>
                <a:ext cx="166544" cy="145079"/>
              </a:xfrm>
              <a:prstGeom prst="plus">
                <a:avLst>
                  <a:gd name="adj" fmla="val 38099"/>
                </a:avLst>
              </a:prstGeom>
              <a:solidFill>
                <a:srgbClr val="C00000"/>
              </a:solidFill>
              <a:ln>
                <a:noFill/>
                <a:headEnd type="none" w="med" len="med"/>
                <a:tailEnd type="none" w="med" len="med"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isometricOffAxis2Left">
                  <a:rot lat="1080000" lon="360000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49263" rtl="0" eaLnBrk="1" fontAlgn="base" latinLnBrk="0" hangingPunct="1">
                  <a:lnSpc>
                    <a:spcPct val="87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Arial" charset="0"/>
                  <a:buNone/>
                  <a:tabLst/>
                </a:pPr>
                <a:endParaRPr kumimoji="0" lang="fr-FR" sz="700" b="0" i="0" u="none" strike="noStrike" cap="none" normalizeH="0" baseline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Arial" charset="0"/>
                </a:endParaRPr>
              </a:p>
            </p:txBody>
          </p:sp>
        </p:grpSp>
        <p:sp>
          <p:nvSpPr>
            <p:cNvPr id="151" name="Double flèche verticale 150"/>
            <p:cNvSpPr/>
            <p:nvPr/>
          </p:nvSpPr>
          <p:spPr>
            <a:xfrm rot="15236714">
              <a:off x="5371132" y="2540189"/>
              <a:ext cx="211121" cy="562042"/>
            </a:xfrm>
            <a:prstGeom prst="upDownArrow">
              <a:avLst/>
            </a:prstGeom>
            <a:solidFill>
              <a:sysClr val="window" lastClr="FFFFFF"/>
            </a:solidFill>
            <a:ln w="25400" cap="flat" cmpd="sng" algn="ctr">
              <a:solidFill>
                <a:schemeClr val="accent1"/>
              </a:solidFill>
              <a:prstDash val="solid"/>
            </a:ln>
            <a:effectLst/>
            <a:scene3d>
              <a:camera prst="perspectiveHeroicExtremeLeftFacing">
                <a:rot lat="0" lon="3000000" rev="21425485"/>
              </a:camera>
              <a:lightRig rig="threePt" dir="t"/>
            </a:scene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7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ndara" pitchFamily="34" charset="0"/>
                <a:ea typeface="+mn-ea"/>
                <a:cs typeface="+mn-cs"/>
              </a:endParaRPr>
            </a:p>
          </p:txBody>
        </p:sp>
        <p:sp>
          <p:nvSpPr>
            <p:cNvPr id="152" name="Virage 151"/>
            <p:cNvSpPr/>
            <p:nvPr/>
          </p:nvSpPr>
          <p:spPr>
            <a:xfrm rot="5400000" flipH="1">
              <a:off x="3730583" y="3511390"/>
              <a:ext cx="1495311" cy="616150"/>
            </a:xfrm>
            <a:prstGeom prst="bentArrow">
              <a:avLst>
                <a:gd name="adj1" fmla="val 15156"/>
                <a:gd name="adj2" fmla="val 14117"/>
                <a:gd name="adj3" fmla="val 25629"/>
                <a:gd name="adj4" fmla="val 89556"/>
              </a:avLst>
            </a:prstGeom>
            <a:ln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700"/>
            </a:p>
          </p:txBody>
        </p:sp>
        <p:pic>
          <p:nvPicPr>
            <p:cNvPr id="154" name="Picture 23" descr="MCj04247660000[1]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4071934" y="4357694"/>
              <a:ext cx="691914" cy="6219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8" name="Groupe 155"/>
            <p:cNvGrpSpPr/>
            <p:nvPr/>
          </p:nvGrpSpPr>
          <p:grpSpPr>
            <a:xfrm>
              <a:off x="4718018" y="3071809"/>
              <a:ext cx="1767075" cy="1907836"/>
              <a:chOff x="14579444" y="10600112"/>
              <a:chExt cx="5729526" cy="7101183"/>
            </a:xfrm>
          </p:grpSpPr>
          <p:sp>
            <p:nvSpPr>
              <p:cNvPr id="157" name="Virage 156"/>
              <p:cNvSpPr/>
              <p:nvPr/>
            </p:nvSpPr>
            <p:spPr>
              <a:xfrm rot="5400000" flipH="1" flipV="1">
                <a:off x="12718003" y="12461553"/>
                <a:ext cx="5565716" cy="1842834"/>
              </a:xfrm>
              <a:prstGeom prst="bentArrow">
                <a:avLst>
                  <a:gd name="adj1" fmla="val 15156"/>
                  <a:gd name="adj2" fmla="val 14117"/>
                  <a:gd name="adj3" fmla="val 25629"/>
                  <a:gd name="adj4" fmla="val 89556"/>
                </a:avLst>
              </a:prstGeom>
              <a:ln/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700"/>
              </a:p>
            </p:txBody>
          </p:sp>
          <p:pic>
            <p:nvPicPr>
              <p:cNvPr id="159" name="Picture 23" descr="MCj04247660000[1]"/>
              <p:cNvPicPr>
                <a:picLocks noChangeAspect="1" noChangeArrowheads="1"/>
              </p:cNvPicPr>
              <p:nvPr/>
            </p:nvPicPr>
            <p:blipFill>
              <a:blip r:embed="rId8" cstate="print"/>
              <a:srcRect/>
              <a:stretch>
                <a:fillRect/>
              </a:stretch>
            </p:blipFill>
            <p:spPr bwMode="auto">
              <a:xfrm flipH="1">
                <a:off x="15959011" y="15386335"/>
                <a:ext cx="2199235" cy="231496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61" name="Picture 2"/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275321" y="15120422"/>
                <a:ext cx="2033649" cy="2430034"/>
              </a:xfrm>
              <a:prstGeom prst="rect">
                <a:avLst/>
              </a:prstGeom>
              <a:noFill/>
              <a:ln>
                <a:noFill/>
              </a:ln>
              <a:effectLst/>
              <a:scene3d>
                <a:camera prst="orthographicFront">
                  <a:rot lat="0" lon="2100000" rev="0"/>
                </a:camera>
                <a:lightRig rig="threePt" dir="t"/>
              </a:scene3d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pic>
          <p:nvPicPr>
            <p:cNvPr id="162" name="Picture 4" descr="C:\Documents and Settings\Paul\Local Settings\Temporary Internet Files\Content.IE5\VR278ETY\MCj04325930000[2].png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4572000" y="3914869"/>
              <a:ext cx="387771" cy="3377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63" name="ZoneTexte 112"/>
            <p:cNvSpPr txBox="1">
              <a:spLocks noChangeArrowheads="1"/>
            </p:cNvSpPr>
            <p:nvPr/>
          </p:nvSpPr>
          <p:spPr bwMode="auto">
            <a:xfrm rot="20965303">
              <a:off x="6957183" y="4037979"/>
              <a:ext cx="1225015" cy="4154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050" b="1" i="1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itchFamily="34" charset="0"/>
                </a:rPr>
                <a:t>Limite physique de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050" b="1" i="1" u="none" strike="noStrike" kern="0" cap="none" spc="0" normalizeH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itchFamily="34" charset="0"/>
                </a:rPr>
                <a:t> GINSENG - RSPA</a:t>
              </a:r>
              <a:endParaRPr kumimoji="0" lang="fr-FR" sz="1050" b="1" i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164" name="ZoneTexte 242"/>
            <p:cNvSpPr txBox="1">
              <a:spLocks noChangeArrowheads="1"/>
            </p:cNvSpPr>
            <p:nvPr/>
          </p:nvSpPr>
          <p:spPr bwMode="auto">
            <a:xfrm>
              <a:off x="4857752" y="3857628"/>
              <a:ext cx="688638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fr-FR" sz="1000" b="1" kern="0" dirty="0" smtClean="0">
                  <a:solidFill>
                    <a:sysClr val="windowText" lastClr="000000"/>
                  </a:solidFill>
                  <a:latin typeface="Candara" pitchFamily="34" charset="0"/>
                </a:rPr>
                <a:t>Certificat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fr-FR" sz="1000" b="1" kern="0" dirty="0" smtClean="0">
                  <a:solidFill>
                    <a:sysClr val="windowText" lastClr="000000"/>
                  </a:solidFill>
                  <a:latin typeface="Candara" pitchFamily="34" charset="0"/>
                </a:rPr>
                <a:t>X509</a:t>
              </a:r>
              <a:endParaRPr kumimoji="0" lang="fr-FR" sz="10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ndara" pitchFamily="34" charset="0"/>
              </a:endParaRPr>
            </a:p>
          </p:txBody>
        </p:sp>
        <p:sp>
          <p:nvSpPr>
            <p:cNvPr id="165" name="Pentagone 164"/>
            <p:cNvSpPr/>
            <p:nvPr/>
          </p:nvSpPr>
          <p:spPr>
            <a:xfrm>
              <a:off x="4846318" y="5589240"/>
              <a:ext cx="4138132" cy="288032"/>
            </a:xfrm>
            <a:prstGeom prst="homePlate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ndara" pitchFamily="34" charset="0"/>
                </a:rPr>
                <a:t>Partie GINSENG - Périnatalité</a:t>
              </a:r>
              <a:endParaRPr lang="fr-FR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itchFamily="34" charset="0"/>
              </a:endParaRPr>
            </a:p>
          </p:txBody>
        </p:sp>
        <p:sp>
          <p:nvSpPr>
            <p:cNvPr id="166" name="Pentagone 165"/>
            <p:cNvSpPr/>
            <p:nvPr/>
          </p:nvSpPr>
          <p:spPr>
            <a:xfrm flipH="1">
              <a:off x="611560" y="5589240"/>
              <a:ext cx="4248472" cy="288032"/>
            </a:xfrm>
            <a:prstGeom prst="homePlate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ndara" pitchFamily="34" charset="0"/>
                </a:rPr>
                <a:t>Partie GINSENG - RSCA</a:t>
              </a:r>
              <a:endParaRPr lang="fr-FR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itchFamily="34" charset="0"/>
              </a:endParaRPr>
            </a:p>
          </p:txBody>
        </p:sp>
        <p:sp>
          <p:nvSpPr>
            <p:cNvPr id="75" name="Croix 74"/>
            <p:cNvSpPr/>
            <p:nvPr/>
          </p:nvSpPr>
          <p:spPr bwMode="auto">
            <a:xfrm>
              <a:off x="1757201" y="2143116"/>
              <a:ext cx="166544" cy="145079"/>
            </a:xfrm>
            <a:prstGeom prst="plus">
              <a:avLst>
                <a:gd name="adj" fmla="val 38099"/>
              </a:avLst>
            </a:prstGeom>
            <a:solidFill>
              <a:srgbClr val="C00000"/>
            </a:solidFill>
            <a:ln>
              <a:noFill/>
              <a:headEnd type="none" w="med" len="med"/>
              <a:tailEnd type="none" w="med" len="med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isometricOffAxis2Left">
                <a:rot lat="1080000" lon="360000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1" fontAlgn="base" latinLnBrk="0" hangingPunct="1">
                <a:lnSpc>
                  <a:spcPct val="87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endParaRPr kumimoji="0" lang="fr-FR" sz="7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endParaRPr>
            </a:p>
          </p:txBody>
        </p:sp>
        <p:sp>
          <p:nvSpPr>
            <p:cNvPr id="82" name="AutoShape 5"/>
            <p:cNvSpPr>
              <a:spLocks noChangeArrowheads="1"/>
            </p:cNvSpPr>
            <p:nvPr/>
          </p:nvSpPr>
          <p:spPr bwMode="auto">
            <a:xfrm rot="21411749">
              <a:off x="944073" y="991733"/>
              <a:ext cx="1073875" cy="3553550"/>
            </a:xfrm>
            <a:prstGeom prst="flowChartAlternateProcess">
              <a:avLst/>
            </a:prstGeom>
            <a:noFill/>
            <a:ln w="44450" cap="flat" cmpd="sng" algn="ctr">
              <a:solidFill>
                <a:srgbClr val="92D050"/>
              </a:solidFill>
              <a:prstDash val="solid"/>
              <a:headEnd/>
              <a:tailEnd/>
            </a:ln>
            <a:effectLst/>
            <a:scene3d>
              <a:camera prst="isometricOffAxis1Top"/>
              <a:lightRig rig="threePt" dir="t"/>
            </a:scene3d>
          </p:spPr>
          <p:txBody>
            <a:bodyPr wrap="none" anchor="ctr"/>
            <a:lstStyle/>
            <a:p>
              <a:pPr marL="0" marR="0" lvl="0" indent="0" algn="ctr" defTabSz="89929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4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ndara" pitchFamily="34" charset="0"/>
                <a:ea typeface="+mn-ea"/>
                <a:cs typeface="+mn-cs"/>
              </a:endParaRPr>
            </a:p>
          </p:txBody>
        </p:sp>
        <p:sp>
          <p:nvSpPr>
            <p:cNvPr id="83" name="AutoShape 5"/>
            <p:cNvSpPr>
              <a:spLocks noChangeArrowheads="1"/>
            </p:cNvSpPr>
            <p:nvPr/>
          </p:nvSpPr>
          <p:spPr bwMode="auto">
            <a:xfrm>
              <a:off x="-28749" y="2071678"/>
              <a:ext cx="1164791" cy="208563"/>
            </a:xfrm>
            <a:prstGeom prst="flowChartAlternateProcess">
              <a:avLst/>
            </a:prstGeom>
            <a:solidFill>
              <a:sysClr val="window" lastClr="FFFFFF"/>
            </a:solidFill>
            <a:ln w="19050" cap="flat" cmpd="sng" algn="ctr">
              <a:solidFill>
                <a:srgbClr val="92D050"/>
              </a:solidFill>
              <a:prstDash val="solid"/>
              <a:headEnd/>
              <a:tailEnd/>
            </a:ln>
            <a:effectLst/>
            <a:scene3d>
              <a:camera prst="perspectiveContrastingRightFacing">
                <a:rot lat="600000" lon="19200000" rev="213211"/>
              </a:camera>
              <a:lightRig rig="threePt" dir="t"/>
            </a:scene3d>
          </p:spPr>
          <p:txBody>
            <a:bodyPr wrap="none" anchor="ctr"/>
            <a:lstStyle/>
            <a:p>
              <a:pPr marL="0" marR="0" lvl="0" indent="0" algn="ctr" defTabSz="89929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05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ndara" pitchFamily="34" charset="0"/>
                  <a:ea typeface="+mn-ea"/>
                  <a:cs typeface="+mn-cs"/>
                </a:rPr>
                <a:t>Dépistage organisé</a:t>
              </a:r>
              <a:endParaRPr kumimoji="0" lang="fr-FR" sz="105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ndara" pitchFamily="34" charset="0"/>
                <a:ea typeface="+mn-ea"/>
                <a:cs typeface="+mn-cs"/>
              </a:endParaRPr>
            </a:p>
          </p:txBody>
        </p:sp>
        <p:pic>
          <p:nvPicPr>
            <p:cNvPr id="107" name="Picture 6" descr="C:\Documents and Settings\Paul\Local Settings\Temporary Internet Files\Content.IE5\DSU1U6MR\MCj04326470000[1]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685763" y="2786058"/>
              <a:ext cx="528783" cy="4606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16" name="AutoShape 27"/>
            <p:cNvSpPr>
              <a:spLocks noChangeArrowheads="1"/>
            </p:cNvSpPr>
            <p:nvPr/>
          </p:nvSpPr>
          <p:spPr bwMode="auto">
            <a:xfrm rot="12894853" flipH="1" flipV="1">
              <a:off x="1035720" y="2635855"/>
              <a:ext cx="794007" cy="224882"/>
            </a:xfrm>
            <a:prstGeom prst="leftRightArrow">
              <a:avLst/>
            </a:prstGeom>
            <a:solidFill>
              <a:sysClr val="window" lastClr="FFFFFF"/>
            </a:solidFill>
            <a:ln w="19050" cap="flat" cmpd="sng" algn="ctr">
              <a:solidFill>
                <a:srgbClr val="C0504D"/>
              </a:solidFill>
              <a:prstDash val="solid"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bliqueTopRight">
                <a:rot lat="19499981" lon="0" rev="0"/>
              </a:camera>
              <a:lightRig rig="threePt" dir="t"/>
            </a:scene3d>
          </p:spPr>
          <p:txBody>
            <a:bodyPr wrap="none" anchor="ctr"/>
            <a:lstStyle/>
            <a:p>
              <a:pPr marL="0" marR="0" lvl="0" indent="0" algn="ctr" defTabSz="89929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fr-FR" sz="800" b="1" kern="0" dirty="0" smtClean="0">
                  <a:solidFill>
                    <a:sysClr val="windowText" lastClr="000000"/>
                  </a:solidFill>
                  <a:latin typeface="Candara" pitchFamily="34" charset="0"/>
                  <a:ea typeface="+mn-ea"/>
                  <a:cs typeface="+mn-cs"/>
                </a:rPr>
                <a:t>Import/Export</a:t>
              </a:r>
              <a:endParaRPr kumimoji="0" lang="fr-FR" sz="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ndara" pitchFamily="34" charset="0"/>
                <a:ea typeface="+mn-ea"/>
                <a:cs typeface="+mn-cs"/>
              </a:endParaRPr>
            </a:p>
          </p:txBody>
        </p:sp>
        <p:pic>
          <p:nvPicPr>
            <p:cNvPr id="124" name="Picture 2" descr="C:\Documents and Settings\Paul\Local Settings\Temporary Internet Files\Content.IE5\VR278ETY\MCj04348450000[1]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 flipH="1">
              <a:off x="647707" y="2298994"/>
              <a:ext cx="395114" cy="3441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34" name="Croix 133"/>
            <p:cNvSpPr/>
            <p:nvPr/>
          </p:nvSpPr>
          <p:spPr bwMode="auto">
            <a:xfrm>
              <a:off x="685631" y="2428868"/>
              <a:ext cx="166544" cy="145079"/>
            </a:xfrm>
            <a:prstGeom prst="plus">
              <a:avLst>
                <a:gd name="adj" fmla="val 38099"/>
              </a:avLst>
            </a:prstGeom>
            <a:solidFill>
              <a:srgbClr val="C00000"/>
            </a:solidFill>
            <a:ln>
              <a:noFill/>
              <a:headEnd type="none" w="med" len="med"/>
              <a:tailEnd type="none" w="med" len="med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isometricOffAxis2Left">
                <a:rot lat="1080000" lon="360000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1" fontAlgn="base" latinLnBrk="0" hangingPunct="1">
                <a:lnSpc>
                  <a:spcPct val="87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endParaRPr kumimoji="0" lang="fr-FR" sz="7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endParaRPr>
            </a:p>
          </p:txBody>
        </p:sp>
        <p:sp>
          <p:nvSpPr>
            <p:cNvPr id="138" name="Double flèche verticale 137"/>
            <p:cNvSpPr/>
            <p:nvPr/>
          </p:nvSpPr>
          <p:spPr>
            <a:xfrm rot="17892862">
              <a:off x="4177101" y="2454360"/>
              <a:ext cx="211121" cy="527150"/>
            </a:xfrm>
            <a:prstGeom prst="upDownArrow">
              <a:avLst/>
            </a:prstGeom>
            <a:solidFill>
              <a:sysClr val="window" lastClr="FFFFFF"/>
            </a:solidFill>
            <a:ln w="25400" cap="flat" cmpd="sng" algn="ctr">
              <a:solidFill>
                <a:schemeClr val="accent3">
                  <a:lumMod val="75000"/>
                </a:schemeClr>
              </a:solidFill>
              <a:prstDash val="solid"/>
            </a:ln>
            <a:effectLst/>
            <a:scene3d>
              <a:camera prst="perspectiveHeroicExtremeLeftFacing">
                <a:rot lat="0" lon="3000000" rev="21425485"/>
              </a:camera>
              <a:lightRig rig="threePt" dir="t"/>
            </a:scene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7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ndara" pitchFamily="34" charset="0"/>
                <a:ea typeface="+mn-ea"/>
                <a:cs typeface="+mn-cs"/>
              </a:endParaRPr>
            </a:p>
          </p:txBody>
        </p:sp>
        <p:sp>
          <p:nvSpPr>
            <p:cNvPr id="148" name="Double flèche verticale 147"/>
            <p:cNvSpPr/>
            <p:nvPr/>
          </p:nvSpPr>
          <p:spPr>
            <a:xfrm rot="15975363">
              <a:off x="3328879" y="2031883"/>
              <a:ext cx="211121" cy="2144826"/>
            </a:xfrm>
            <a:prstGeom prst="upDownArrow">
              <a:avLst/>
            </a:prstGeom>
            <a:solidFill>
              <a:sysClr val="window" lastClr="FFFFFF"/>
            </a:solidFill>
            <a:ln w="25400" cap="flat" cmpd="sng" algn="ctr">
              <a:solidFill>
                <a:schemeClr val="accent3">
                  <a:lumMod val="75000"/>
                </a:schemeClr>
              </a:solidFill>
              <a:prstDash val="solid"/>
            </a:ln>
            <a:effectLst/>
            <a:scene3d>
              <a:camera prst="perspectiveHeroicExtremeLeftFacing">
                <a:rot lat="0" lon="3000000" rev="21425485"/>
              </a:camera>
              <a:lightRig rig="threePt" dir="t"/>
            </a:scene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7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ndara" pitchFamily="34" charset="0"/>
                <a:ea typeface="+mn-ea"/>
                <a:cs typeface="+mn-cs"/>
              </a:endParaRPr>
            </a:p>
          </p:txBody>
        </p:sp>
        <p:pic>
          <p:nvPicPr>
            <p:cNvPr id="1026" name="Picture 2" descr="C:\partage\présentation\ca-rsca\CPS001.tif"/>
            <p:cNvPicPr>
              <a:picLocks noChangeAspect="1" noChangeArrowheads="1"/>
            </p:cNvPicPr>
            <p:nvPr/>
          </p:nvPicPr>
          <p:blipFill>
            <a:blip r:embed="rId11" cstate="print"/>
            <a:srcRect/>
            <a:stretch>
              <a:fillRect/>
            </a:stretch>
          </p:blipFill>
          <p:spPr bwMode="auto">
            <a:xfrm rot="920062">
              <a:off x="3857620" y="5000636"/>
              <a:ext cx="453437" cy="285752"/>
            </a:xfrm>
            <a:prstGeom prst="rect">
              <a:avLst/>
            </a:prstGeom>
            <a:noFill/>
          </p:spPr>
        </p:pic>
        <p:pic>
          <p:nvPicPr>
            <p:cNvPr id="156" name="Picture 2" descr="C:\partage\présentation\ca-rsca\CPS001.tif"/>
            <p:cNvPicPr>
              <a:picLocks noChangeAspect="1" noChangeArrowheads="1"/>
            </p:cNvPicPr>
            <p:nvPr/>
          </p:nvPicPr>
          <p:blipFill>
            <a:blip r:embed="rId12" cstate="print"/>
            <a:srcRect/>
            <a:stretch>
              <a:fillRect/>
            </a:stretch>
          </p:blipFill>
          <p:spPr bwMode="auto">
            <a:xfrm rot="20210395">
              <a:off x="5643570" y="5000636"/>
              <a:ext cx="500066" cy="315138"/>
            </a:xfrm>
            <a:prstGeom prst="rect">
              <a:avLst/>
            </a:prstGeom>
            <a:noFill/>
          </p:spPr>
        </p:pic>
        <p:sp>
          <p:nvSpPr>
            <p:cNvPr id="66" name="ZoneTexte 242"/>
            <p:cNvSpPr txBox="1">
              <a:spLocks noChangeArrowheads="1"/>
            </p:cNvSpPr>
            <p:nvPr/>
          </p:nvSpPr>
          <p:spPr bwMode="auto">
            <a:xfrm>
              <a:off x="4357686" y="5032472"/>
              <a:ext cx="1143008" cy="4154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fr-FR" sz="1050" b="1" kern="0" dirty="0" smtClean="0">
                  <a:solidFill>
                    <a:sysClr val="windowText" lastClr="000000"/>
                  </a:solidFill>
                  <a:latin typeface="Candara" pitchFamily="34" charset="0"/>
                </a:rPr>
                <a:t>Carte CPS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05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ndara" pitchFamily="34" charset="0"/>
                </a:rPr>
                <a:t>du médecin</a:t>
              </a:r>
              <a:endParaRPr kumimoji="0" lang="fr-FR" sz="105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ndara" pitchFamily="34" charset="0"/>
              </a:endParaRPr>
            </a:p>
          </p:txBody>
        </p:sp>
        <p:grpSp>
          <p:nvGrpSpPr>
            <p:cNvPr id="68" name="Groupe 67"/>
            <p:cNvGrpSpPr/>
            <p:nvPr/>
          </p:nvGrpSpPr>
          <p:grpSpPr>
            <a:xfrm>
              <a:off x="6143636" y="2428831"/>
              <a:ext cx="2643206" cy="1285921"/>
              <a:chOff x="5643570" y="2143116"/>
              <a:chExt cx="2643206" cy="1285921"/>
            </a:xfrm>
          </p:grpSpPr>
          <p:sp>
            <p:nvSpPr>
              <p:cNvPr id="69" name="AutoShape 5"/>
              <p:cNvSpPr>
                <a:spLocks noChangeArrowheads="1"/>
              </p:cNvSpPr>
              <p:nvPr/>
            </p:nvSpPr>
            <p:spPr bwMode="auto">
              <a:xfrm>
                <a:off x="5643570" y="2143116"/>
                <a:ext cx="2352089" cy="1285921"/>
              </a:xfrm>
              <a:prstGeom prst="flowChartAlternateProcess">
                <a:avLst/>
              </a:prstGeom>
              <a:noFill/>
              <a:ln w="34925" cap="flat" cmpd="sng" algn="ctr">
                <a:solidFill>
                  <a:srgbClr val="4F81BD"/>
                </a:solidFill>
                <a:prstDash val="solid"/>
                <a:headEnd/>
                <a:tailEnd/>
              </a:ln>
              <a:effectLst/>
              <a:scene3d>
                <a:camera prst="isometricOffAxis1Top"/>
                <a:lightRig rig="threePt" dir="t"/>
              </a:scene3d>
            </p:spPr>
            <p:txBody>
              <a:bodyPr wrap="none" anchor="ctr"/>
              <a:lstStyle/>
              <a:p>
                <a:pPr marL="0" marR="0" lvl="0" indent="0" algn="ctr" defTabSz="89929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400" b="1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ndara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70" name="AutoShape 5"/>
              <p:cNvSpPr>
                <a:spLocks noChangeArrowheads="1"/>
              </p:cNvSpPr>
              <p:nvPr/>
            </p:nvSpPr>
            <p:spPr bwMode="auto">
              <a:xfrm>
                <a:off x="7047919" y="2429656"/>
                <a:ext cx="1238857" cy="208563"/>
              </a:xfrm>
              <a:prstGeom prst="flowChartAlternateProcess">
                <a:avLst/>
              </a:prstGeom>
              <a:solidFill>
                <a:sysClr val="window" lastClr="FFFFFF"/>
              </a:solidFill>
              <a:ln w="19050" cap="flat" cmpd="sng" algn="ctr">
                <a:solidFill>
                  <a:srgbClr val="4F81BD"/>
                </a:solidFill>
                <a:prstDash val="solid"/>
                <a:headEnd/>
                <a:tailEnd/>
              </a:ln>
              <a:effectLst/>
              <a:scene3d>
                <a:camera prst="perspectiveContrastingLeftFacing"/>
                <a:lightRig rig="threePt" dir="t"/>
              </a:scene3d>
            </p:spPr>
            <p:txBody>
              <a:bodyPr wrap="none" anchor="ctr"/>
              <a:lstStyle/>
              <a:p>
                <a:pPr marL="0" marR="0" lvl="0" indent="0" algn="ctr" defTabSz="89929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105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ndara" pitchFamily="34" charset="0"/>
                    <a:ea typeface="+mn-ea"/>
                    <a:cs typeface="+mn-cs"/>
                  </a:rPr>
                  <a:t>Centre</a:t>
                </a:r>
                <a:r>
                  <a:rPr kumimoji="0" lang="fr-FR" sz="1050" b="1" i="0" u="none" strike="noStrike" kern="0" cap="none" spc="0" normalizeH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ndara" pitchFamily="34" charset="0"/>
                    <a:ea typeface="+mn-ea"/>
                    <a:cs typeface="+mn-cs"/>
                  </a:rPr>
                  <a:t> Hospitalier</a:t>
                </a:r>
                <a:endParaRPr kumimoji="0" lang="fr-FR" sz="105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ndara" pitchFamily="34" charset="0"/>
                  <a:ea typeface="+mn-ea"/>
                  <a:cs typeface="+mn-cs"/>
                </a:endParaRPr>
              </a:p>
            </p:txBody>
          </p:sp>
          <p:pic>
            <p:nvPicPr>
              <p:cNvPr id="71" name="Picture 6" descr="C:\Documents and Settings\Paul\Local Settings\Temporary Internet Files\Content.IE5\DSU1U6MR\MCj04326470000[1].png"/>
              <p:cNvPicPr>
                <a:picLocks noChangeAspect="1" noChangeArrowheads="1"/>
              </p:cNvPicPr>
              <p:nvPr/>
            </p:nvPicPr>
            <p:blipFill>
              <a:blip r:embed="rId4" cstate="print">
                <a:clrChange>
                  <a:clrFrom>
                    <a:srgbClr val="4578D7"/>
                  </a:clrFrom>
                  <a:clrTo>
                    <a:srgbClr val="4578D7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5795566" y="2564334"/>
                <a:ext cx="528783" cy="46062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72" name="AutoShape 27"/>
              <p:cNvSpPr>
                <a:spLocks noChangeArrowheads="1"/>
              </p:cNvSpPr>
              <p:nvPr/>
            </p:nvSpPr>
            <p:spPr bwMode="auto">
              <a:xfrm rot="10499311" flipH="1" flipV="1">
                <a:off x="6221658" y="2715391"/>
                <a:ext cx="848894" cy="187872"/>
              </a:xfrm>
              <a:prstGeom prst="leftArrow">
                <a:avLst>
                  <a:gd name="adj1" fmla="val 50000"/>
                  <a:gd name="adj2" fmla="val 82592"/>
                </a:avLst>
              </a:prstGeom>
              <a:solidFill>
                <a:sysClr val="window" lastClr="FFFFFF"/>
              </a:solidFill>
              <a:ln w="19050" cap="flat" cmpd="sng" algn="ctr">
                <a:solidFill>
                  <a:srgbClr val="C0504D"/>
                </a:solidFill>
                <a:prstDash val="solid"/>
                <a:headEnd/>
                <a:tailEnd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scene3d>
                <a:camera prst="obliqueTopRight"/>
                <a:lightRig rig="threePt" dir="t"/>
              </a:scene3d>
            </p:spPr>
            <p:txBody>
              <a:bodyPr wrap="none" anchor="ctr"/>
              <a:lstStyle/>
              <a:p>
                <a:pPr marL="0" marR="0" lvl="0" indent="0" algn="ctr" defTabSz="89929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ndara" pitchFamily="34" charset="0"/>
                    <a:ea typeface="+mn-ea"/>
                    <a:cs typeface="+mn-cs"/>
                  </a:rPr>
                  <a:t>Export</a:t>
                </a:r>
                <a:endParaRPr kumimoji="0" lang="fr-FR" sz="8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ndara" pitchFamily="34" charset="0"/>
                  <a:ea typeface="+mn-ea"/>
                  <a:cs typeface="+mn-cs"/>
                </a:endParaRPr>
              </a:p>
            </p:txBody>
          </p:sp>
          <p:grpSp>
            <p:nvGrpSpPr>
              <p:cNvPr id="73" name="Groupe 115"/>
              <p:cNvGrpSpPr/>
              <p:nvPr/>
            </p:nvGrpSpPr>
            <p:grpSpPr>
              <a:xfrm>
                <a:off x="7000892" y="2571744"/>
                <a:ext cx="395114" cy="344188"/>
                <a:chOff x="21737772" y="8344743"/>
                <a:chExt cx="1281109" cy="1281109"/>
              </a:xfrm>
            </p:grpSpPr>
            <p:pic>
              <p:nvPicPr>
                <p:cNvPr id="74" name="Picture 2" descr="C:\Documents and Settings\Paul\Local Settings\Temporary Internet Files\Content.IE5\VR278ETY\MCj04348450000[1].png"/>
                <p:cNvPicPr>
                  <a:picLocks noChangeAspect="1" noChangeArrowheads="1"/>
                </p:cNvPicPr>
                <p:nvPr/>
              </p:nvPicPr>
              <p:blipFill>
                <a:blip r:embed="rId5" cstate="print"/>
                <a:srcRect/>
                <a:stretch>
                  <a:fillRect/>
                </a:stretch>
              </p:blipFill>
              <p:spPr bwMode="auto">
                <a:xfrm flipH="1">
                  <a:off x="21737772" y="8344743"/>
                  <a:ext cx="1281109" cy="128110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76" name="Croix 75"/>
                <p:cNvSpPr/>
                <p:nvPr/>
              </p:nvSpPr>
              <p:spPr bwMode="auto">
                <a:xfrm>
                  <a:off x="21944099" y="8898744"/>
                  <a:ext cx="540000" cy="540000"/>
                </a:xfrm>
                <a:prstGeom prst="plus">
                  <a:avLst>
                    <a:gd name="adj" fmla="val 38099"/>
                  </a:avLst>
                </a:prstGeom>
                <a:solidFill>
                  <a:srgbClr val="C00000"/>
                </a:solidFill>
                <a:ln>
                  <a:noFill/>
                  <a:headEnd type="none" w="med" len="med"/>
                  <a:tailEnd type="none" w="med" len="med"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cene3d>
                  <a:camera prst="isometricOffAxis2Left">
                    <a:rot lat="1080000" lon="3600000" rev="0"/>
                  </a:camera>
                  <a:lightRig rig="balanced" dir="t">
                    <a:rot lat="0" lon="0" rev="8700000"/>
                  </a:lightRig>
                </a:scene3d>
                <a:sp3d>
                  <a:bevelT w="190500" h="38100"/>
                </a:sp3d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449263" rtl="0" eaLnBrk="1" fontAlgn="base" latinLnBrk="0" hangingPunct="1">
                    <a:lnSpc>
                      <a:spcPct val="87000"/>
                    </a:lnSpc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Arial" charset="0"/>
                    <a:buNone/>
                    <a:tabLst/>
                  </a:pPr>
                  <a:endParaRPr kumimoji="0" lang="fr-FR" sz="700" b="0" i="0" u="none" strike="noStrike" cap="none" normalizeH="0" baseline="0" smtClean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Arial" charset="0"/>
                  </a:endParaRPr>
                </a:p>
              </p:txBody>
            </p:sp>
          </p:grpSp>
        </p:grpSp>
        <p:grpSp>
          <p:nvGrpSpPr>
            <p:cNvPr id="78" name="Groupe 77"/>
            <p:cNvGrpSpPr/>
            <p:nvPr/>
          </p:nvGrpSpPr>
          <p:grpSpPr>
            <a:xfrm>
              <a:off x="6786578" y="2857496"/>
              <a:ext cx="2428892" cy="1285921"/>
              <a:chOff x="5643570" y="2143116"/>
              <a:chExt cx="2643206" cy="1285921"/>
            </a:xfrm>
          </p:grpSpPr>
          <p:sp>
            <p:nvSpPr>
              <p:cNvPr id="86" name="AutoShape 5"/>
              <p:cNvSpPr>
                <a:spLocks noChangeArrowheads="1"/>
              </p:cNvSpPr>
              <p:nvPr/>
            </p:nvSpPr>
            <p:spPr bwMode="auto">
              <a:xfrm>
                <a:off x="5643570" y="2143116"/>
                <a:ext cx="2352089" cy="1285921"/>
              </a:xfrm>
              <a:prstGeom prst="flowChartAlternateProcess">
                <a:avLst/>
              </a:prstGeom>
              <a:noFill/>
              <a:ln w="34925" cap="flat" cmpd="sng" algn="ctr">
                <a:solidFill>
                  <a:srgbClr val="4F81BD"/>
                </a:solidFill>
                <a:prstDash val="solid"/>
                <a:headEnd/>
                <a:tailEnd/>
              </a:ln>
              <a:effectLst/>
              <a:scene3d>
                <a:camera prst="isometricOffAxis1Top"/>
                <a:lightRig rig="threePt" dir="t"/>
              </a:scene3d>
            </p:spPr>
            <p:txBody>
              <a:bodyPr wrap="none" anchor="ctr"/>
              <a:lstStyle/>
              <a:p>
                <a:pPr marL="0" marR="0" lvl="0" indent="0" algn="ctr" defTabSz="89929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400" b="1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ndara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90" name="AutoShape 5"/>
              <p:cNvSpPr>
                <a:spLocks noChangeArrowheads="1"/>
              </p:cNvSpPr>
              <p:nvPr/>
            </p:nvSpPr>
            <p:spPr bwMode="auto">
              <a:xfrm>
                <a:off x="7047919" y="2429656"/>
                <a:ext cx="1238857" cy="208563"/>
              </a:xfrm>
              <a:prstGeom prst="flowChartAlternateProcess">
                <a:avLst/>
              </a:prstGeom>
              <a:solidFill>
                <a:sysClr val="window" lastClr="FFFFFF"/>
              </a:solidFill>
              <a:ln w="19050" cap="flat" cmpd="sng" algn="ctr">
                <a:solidFill>
                  <a:srgbClr val="4F81BD"/>
                </a:solidFill>
                <a:prstDash val="solid"/>
                <a:headEnd/>
                <a:tailEnd/>
              </a:ln>
              <a:effectLst/>
              <a:scene3d>
                <a:camera prst="perspectiveContrastingLeftFacing"/>
                <a:lightRig rig="threePt" dir="t"/>
              </a:scene3d>
            </p:spPr>
            <p:txBody>
              <a:bodyPr wrap="none" anchor="ctr"/>
              <a:lstStyle/>
              <a:p>
                <a:pPr marL="0" marR="0" lvl="0" indent="0" algn="ctr" defTabSz="89929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105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ndara" pitchFamily="34" charset="0"/>
                    <a:ea typeface="+mn-ea"/>
                    <a:cs typeface="+mn-cs"/>
                  </a:rPr>
                  <a:t>Centre</a:t>
                </a:r>
                <a:r>
                  <a:rPr kumimoji="0" lang="fr-FR" sz="1050" b="1" i="0" u="none" strike="noStrike" kern="0" cap="none" spc="0" normalizeH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ndara" pitchFamily="34" charset="0"/>
                    <a:ea typeface="+mn-ea"/>
                    <a:cs typeface="+mn-cs"/>
                  </a:rPr>
                  <a:t> Hospitalier</a:t>
                </a:r>
                <a:endParaRPr kumimoji="0" lang="fr-FR" sz="105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ndara" pitchFamily="34" charset="0"/>
                  <a:ea typeface="+mn-ea"/>
                  <a:cs typeface="+mn-cs"/>
                </a:endParaRPr>
              </a:p>
            </p:txBody>
          </p:sp>
          <p:pic>
            <p:nvPicPr>
              <p:cNvPr id="91" name="Picture 6" descr="C:\Documents and Settings\Paul\Local Settings\Temporary Internet Files\Content.IE5\DSU1U6MR\MCj04326470000[1].png"/>
              <p:cNvPicPr>
                <a:picLocks noChangeAspect="1" noChangeArrowheads="1"/>
              </p:cNvPicPr>
              <p:nvPr/>
            </p:nvPicPr>
            <p:blipFill>
              <a:blip r:embed="rId13" cstate="print">
                <a:clrChange>
                  <a:clrFrom>
                    <a:srgbClr val="4578D7"/>
                  </a:clrFrom>
                  <a:clrTo>
                    <a:srgbClr val="4578D7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5900605" y="2564334"/>
                <a:ext cx="528783" cy="46062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92" name="AutoShape 27"/>
              <p:cNvSpPr>
                <a:spLocks noChangeArrowheads="1"/>
              </p:cNvSpPr>
              <p:nvPr/>
            </p:nvSpPr>
            <p:spPr bwMode="auto">
              <a:xfrm rot="10499311" flipH="1" flipV="1">
                <a:off x="6359728" y="2715391"/>
                <a:ext cx="848894" cy="187872"/>
              </a:xfrm>
              <a:prstGeom prst="leftArrow">
                <a:avLst>
                  <a:gd name="adj1" fmla="val 50000"/>
                  <a:gd name="adj2" fmla="val 82592"/>
                </a:avLst>
              </a:prstGeom>
              <a:solidFill>
                <a:sysClr val="window" lastClr="FFFFFF"/>
              </a:solidFill>
              <a:ln w="19050" cap="flat" cmpd="sng" algn="ctr">
                <a:solidFill>
                  <a:srgbClr val="C0504D"/>
                </a:solidFill>
                <a:prstDash val="solid"/>
                <a:headEnd/>
                <a:tailEnd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scene3d>
                <a:camera prst="obliqueTopRight"/>
                <a:lightRig rig="threePt" dir="t"/>
              </a:scene3d>
            </p:spPr>
            <p:txBody>
              <a:bodyPr wrap="none" anchor="ctr"/>
              <a:lstStyle/>
              <a:p>
                <a:pPr marL="0" marR="0" lvl="0" indent="0" algn="ctr" defTabSz="89929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ndara" pitchFamily="34" charset="0"/>
                    <a:ea typeface="+mn-ea"/>
                    <a:cs typeface="+mn-cs"/>
                  </a:rPr>
                  <a:t>Export</a:t>
                </a:r>
                <a:endParaRPr kumimoji="0" lang="fr-FR" sz="8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ndara" pitchFamily="34" charset="0"/>
                  <a:ea typeface="+mn-ea"/>
                  <a:cs typeface="+mn-cs"/>
                </a:endParaRPr>
              </a:p>
            </p:txBody>
          </p:sp>
          <p:grpSp>
            <p:nvGrpSpPr>
              <p:cNvPr id="93" name="Groupe 115"/>
              <p:cNvGrpSpPr/>
              <p:nvPr/>
            </p:nvGrpSpPr>
            <p:grpSpPr>
              <a:xfrm>
                <a:off x="7177281" y="2584784"/>
                <a:ext cx="395114" cy="344188"/>
                <a:chOff x="22309674" y="8393272"/>
                <a:chExt cx="1281108" cy="1281108"/>
              </a:xfrm>
            </p:grpSpPr>
            <p:pic>
              <p:nvPicPr>
                <p:cNvPr id="94" name="Picture 2" descr="C:\Documents and Settings\Paul\Local Settings\Temporary Internet Files\Content.IE5\VR278ETY\MCj04348450000[1].png"/>
                <p:cNvPicPr>
                  <a:picLocks noChangeAspect="1" noChangeArrowheads="1"/>
                </p:cNvPicPr>
                <p:nvPr/>
              </p:nvPicPr>
              <p:blipFill>
                <a:blip r:embed="rId14" cstate="print"/>
                <a:srcRect/>
                <a:stretch>
                  <a:fillRect/>
                </a:stretch>
              </p:blipFill>
              <p:spPr bwMode="auto">
                <a:xfrm flipH="1">
                  <a:off x="22309674" y="8393272"/>
                  <a:ext cx="1281108" cy="128110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95" name="Croix 94"/>
                <p:cNvSpPr/>
                <p:nvPr/>
              </p:nvSpPr>
              <p:spPr bwMode="auto">
                <a:xfrm>
                  <a:off x="22432641" y="8898735"/>
                  <a:ext cx="539998" cy="540001"/>
                </a:xfrm>
                <a:prstGeom prst="plus">
                  <a:avLst>
                    <a:gd name="adj" fmla="val 38099"/>
                  </a:avLst>
                </a:prstGeom>
                <a:solidFill>
                  <a:srgbClr val="C00000"/>
                </a:solidFill>
                <a:ln>
                  <a:noFill/>
                  <a:headEnd type="none" w="med" len="med"/>
                  <a:tailEnd type="none" w="med" len="med"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cene3d>
                  <a:camera prst="isometricOffAxis2Left">
                    <a:rot lat="1080000" lon="3600000" rev="0"/>
                  </a:camera>
                  <a:lightRig rig="balanced" dir="t">
                    <a:rot lat="0" lon="0" rev="8700000"/>
                  </a:lightRig>
                </a:scene3d>
                <a:sp3d>
                  <a:bevelT w="190500" h="38100"/>
                </a:sp3d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449263" rtl="0" eaLnBrk="1" fontAlgn="base" latinLnBrk="0" hangingPunct="1">
                    <a:lnSpc>
                      <a:spcPct val="87000"/>
                    </a:lnSpc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Arial" charset="0"/>
                    <a:buNone/>
                    <a:tabLst/>
                  </a:pPr>
                  <a:endParaRPr kumimoji="0" lang="fr-FR" sz="700" b="0" i="0" u="none" strike="noStrike" cap="none" normalizeH="0" baseline="0" smtClean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Arial" charset="0"/>
                  </a:endParaRPr>
                </a:p>
              </p:txBody>
            </p:sp>
          </p:grpSp>
        </p:grpSp>
        <p:sp>
          <p:nvSpPr>
            <p:cNvPr id="109" name="Ellipse 108"/>
            <p:cNvSpPr/>
            <p:nvPr/>
          </p:nvSpPr>
          <p:spPr>
            <a:xfrm>
              <a:off x="4714876" y="2143116"/>
              <a:ext cx="428628" cy="428628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400" b="1" dirty="0" smtClean="0">
                  <a:ln w="17780" cmpd="sng">
                    <a:solidFill>
                      <a:srgbClr val="FFFFFF"/>
                    </a:solidFill>
                    <a:prstDash val="solid"/>
                    <a:miter lim="800000"/>
                  </a:ln>
                  <a:gradFill rotWithShape="1">
                    <a:gsLst>
                      <a:gs pos="0">
                        <a:srgbClr val="000000">
                          <a:tint val="92000"/>
                          <a:shade val="100000"/>
                          <a:satMod val="150000"/>
                        </a:srgbClr>
                      </a:gs>
                      <a:gs pos="49000">
                        <a:srgbClr val="000000">
                          <a:tint val="89000"/>
                          <a:shade val="90000"/>
                          <a:satMod val="150000"/>
                        </a:srgbClr>
                      </a:gs>
                      <a:gs pos="50000">
                        <a:srgbClr val="000000">
                          <a:tint val="100000"/>
                          <a:shade val="75000"/>
                          <a:satMod val="150000"/>
                        </a:srgbClr>
                      </a:gs>
                      <a:gs pos="95000">
                        <a:srgbClr val="000000">
                          <a:shade val="47000"/>
                          <a:satMod val="150000"/>
                        </a:srgbClr>
                      </a:gs>
                      <a:gs pos="100000">
                        <a:srgbClr val="000000">
                          <a:shade val="39000"/>
                          <a:satMod val="150000"/>
                        </a:srgbClr>
                      </a:gs>
                    </a:gsLst>
                    <a:lin ang="5400000"/>
                  </a:gradFill>
                  <a:effectLst>
                    <a:outerShdw blurRad="50800" algn="tl" rotWithShape="0">
                      <a:srgbClr val="000000"/>
                    </a:outerShdw>
                  </a:effectLst>
                </a:rPr>
                <a:t>3</a:t>
              </a:r>
              <a:endParaRPr lang="fr-FR" sz="2400" b="1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endParaRPr>
            </a:p>
          </p:txBody>
        </p:sp>
        <p:sp>
          <p:nvSpPr>
            <p:cNvPr id="114" name="Ellipse 113"/>
            <p:cNvSpPr/>
            <p:nvPr/>
          </p:nvSpPr>
          <p:spPr>
            <a:xfrm>
              <a:off x="4714876" y="4500570"/>
              <a:ext cx="428628" cy="428628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400" b="1" dirty="0" smtClean="0">
                  <a:ln w="17780" cmpd="sng">
                    <a:solidFill>
                      <a:srgbClr val="FFFFFF"/>
                    </a:solidFill>
                    <a:prstDash val="solid"/>
                    <a:miter lim="800000"/>
                  </a:ln>
                  <a:gradFill rotWithShape="1">
                    <a:gsLst>
                      <a:gs pos="0">
                        <a:srgbClr val="000000">
                          <a:tint val="92000"/>
                          <a:shade val="100000"/>
                          <a:satMod val="150000"/>
                        </a:srgbClr>
                      </a:gs>
                      <a:gs pos="49000">
                        <a:srgbClr val="000000">
                          <a:tint val="89000"/>
                          <a:shade val="90000"/>
                          <a:satMod val="150000"/>
                        </a:srgbClr>
                      </a:gs>
                      <a:gs pos="50000">
                        <a:srgbClr val="000000">
                          <a:tint val="100000"/>
                          <a:shade val="75000"/>
                          <a:satMod val="150000"/>
                        </a:srgbClr>
                      </a:gs>
                      <a:gs pos="95000">
                        <a:srgbClr val="000000">
                          <a:shade val="47000"/>
                          <a:satMod val="150000"/>
                        </a:srgbClr>
                      </a:gs>
                      <a:gs pos="100000">
                        <a:srgbClr val="000000">
                          <a:shade val="39000"/>
                          <a:satMod val="150000"/>
                        </a:srgbClr>
                      </a:gs>
                    </a:gsLst>
                    <a:lin ang="5400000"/>
                  </a:gradFill>
                  <a:effectLst>
                    <a:outerShdw blurRad="50800" algn="tl" rotWithShape="0">
                      <a:srgbClr val="000000"/>
                    </a:outerShdw>
                  </a:effectLst>
                </a:rPr>
                <a:t>4</a:t>
              </a:r>
              <a:endParaRPr lang="fr-FR" sz="2400" b="1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endParaRPr>
            </a:p>
          </p:txBody>
        </p:sp>
        <p:sp>
          <p:nvSpPr>
            <p:cNvPr id="122" name="Ellipse 121"/>
            <p:cNvSpPr/>
            <p:nvPr/>
          </p:nvSpPr>
          <p:spPr>
            <a:xfrm>
              <a:off x="2500298" y="3214686"/>
              <a:ext cx="428628" cy="428628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400" b="1" dirty="0" smtClean="0">
                  <a:ln w="17780" cmpd="sng">
                    <a:solidFill>
                      <a:srgbClr val="FFFFFF"/>
                    </a:solidFill>
                    <a:prstDash val="solid"/>
                    <a:miter lim="800000"/>
                  </a:ln>
                  <a:gradFill rotWithShape="1">
                    <a:gsLst>
                      <a:gs pos="0">
                        <a:srgbClr val="000000">
                          <a:tint val="92000"/>
                          <a:shade val="100000"/>
                          <a:satMod val="150000"/>
                        </a:srgbClr>
                      </a:gs>
                      <a:gs pos="49000">
                        <a:srgbClr val="000000">
                          <a:tint val="89000"/>
                          <a:shade val="90000"/>
                          <a:satMod val="150000"/>
                        </a:srgbClr>
                      </a:gs>
                      <a:gs pos="50000">
                        <a:srgbClr val="000000">
                          <a:tint val="100000"/>
                          <a:shade val="75000"/>
                          <a:satMod val="150000"/>
                        </a:srgbClr>
                      </a:gs>
                      <a:gs pos="95000">
                        <a:srgbClr val="000000">
                          <a:shade val="47000"/>
                          <a:satMod val="150000"/>
                        </a:srgbClr>
                      </a:gs>
                      <a:gs pos="100000">
                        <a:srgbClr val="000000">
                          <a:shade val="39000"/>
                          <a:satMod val="150000"/>
                        </a:srgbClr>
                      </a:gs>
                    </a:gsLst>
                    <a:lin ang="5400000"/>
                  </a:gradFill>
                  <a:effectLst>
                    <a:outerShdw blurRad="50800" algn="tl" rotWithShape="0">
                      <a:srgbClr val="000000"/>
                    </a:outerShdw>
                  </a:effectLst>
                </a:rPr>
                <a:t>1</a:t>
              </a:r>
              <a:endParaRPr lang="fr-FR" sz="2400" b="1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endParaRPr>
            </a:p>
          </p:txBody>
        </p:sp>
        <p:sp>
          <p:nvSpPr>
            <p:cNvPr id="127" name="Ellipse 126"/>
            <p:cNvSpPr/>
            <p:nvPr/>
          </p:nvSpPr>
          <p:spPr>
            <a:xfrm>
              <a:off x="5715008" y="3500438"/>
              <a:ext cx="428628" cy="428628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400" b="1" dirty="0" smtClean="0">
                  <a:ln w="17780" cmpd="sng">
                    <a:solidFill>
                      <a:srgbClr val="FFFFFF"/>
                    </a:solidFill>
                    <a:prstDash val="solid"/>
                    <a:miter lim="800000"/>
                  </a:ln>
                  <a:gradFill rotWithShape="1">
                    <a:gsLst>
                      <a:gs pos="0">
                        <a:srgbClr val="000000">
                          <a:tint val="92000"/>
                          <a:shade val="100000"/>
                          <a:satMod val="150000"/>
                        </a:srgbClr>
                      </a:gs>
                      <a:gs pos="49000">
                        <a:srgbClr val="000000">
                          <a:tint val="89000"/>
                          <a:shade val="90000"/>
                          <a:satMod val="150000"/>
                        </a:srgbClr>
                      </a:gs>
                      <a:gs pos="50000">
                        <a:srgbClr val="000000">
                          <a:tint val="100000"/>
                          <a:shade val="75000"/>
                          <a:satMod val="150000"/>
                        </a:srgbClr>
                      </a:gs>
                      <a:gs pos="95000">
                        <a:srgbClr val="000000">
                          <a:shade val="47000"/>
                          <a:satMod val="150000"/>
                        </a:srgbClr>
                      </a:gs>
                      <a:gs pos="100000">
                        <a:srgbClr val="000000">
                          <a:shade val="39000"/>
                          <a:satMod val="150000"/>
                        </a:srgbClr>
                      </a:gs>
                    </a:gsLst>
                    <a:lin ang="5400000"/>
                  </a:gradFill>
                  <a:effectLst>
                    <a:outerShdw blurRad="50800" algn="tl" rotWithShape="0">
                      <a:srgbClr val="000000"/>
                    </a:outerShdw>
                  </a:effectLst>
                </a:rPr>
                <a:t>2</a:t>
              </a:r>
              <a:endParaRPr lang="fr-FR" sz="2400" b="1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endParaRPr>
            </a:p>
          </p:txBody>
        </p:sp>
        <p:sp>
          <p:nvSpPr>
            <p:cNvPr id="133" name="Double flèche verticale 132"/>
            <p:cNvSpPr/>
            <p:nvPr/>
          </p:nvSpPr>
          <p:spPr>
            <a:xfrm rot="16482786">
              <a:off x="5696799" y="2429707"/>
              <a:ext cx="211121" cy="1161414"/>
            </a:xfrm>
            <a:prstGeom prst="upDownArrow">
              <a:avLst/>
            </a:prstGeom>
            <a:solidFill>
              <a:sysClr val="window" lastClr="FFFFFF"/>
            </a:solidFill>
            <a:ln w="25400" cap="flat" cmpd="sng" algn="ctr">
              <a:solidFill>
                <a:schemeClr val="accent1"/>
              </a:solidFill>
              <a:prstDash val="solid"/>
            </a:ln>
            <a:effectLst/>
            <a:scene3d>
              <a:camera prst="perspectiveHeroicExtremeLeftFacing">
                <a:rot lat="0" lon="3000000" rev="21425485"/>
              </a:camera>
              <a:lightRig rig="threePt" dir="t"/>
            </a:scene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7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ndara" pitchFamily="34" charset="0"/>
                <a:ea typeface="+mn-ea"/>
                <a:cs typeface="+mn-cs"/>
              </a:endParaRPr>
            </a:p>
          </p:txBody>
        </p:sp>
        <p:sp>
          <p:nvSpPr>
            <p:cNvPr id="135" name="Double flèche verticale 134"/>
            <p:cNvSpPr/>
            <p:nvPr/>
          </p:nvSpPr>
          <p:spPr>
            <a:xfrm rot="16983112">
              <a:off x="5964026" y="2386195"/>
              <a:ext cx="211121" cy="1852341"/>
            </a:xfrm>
            <a:prstGeom prst="upDownArrow">
              <a:avLst/>
            </a:prstGeom>
            <a:solidFill>
              <a:sysClr val="window" lastClr="FFFFFF"/>
            </a:solidFill>
            <a:ln w="25400" cap="flat" cmpd="sng" algn="ctr">
              <a:solidFill>
                <a:schemeClr val="accent1"/>
              </a:solidFill>
              <a:prstDash val="solid"/>
            </a:ln>
            <a:effectLst/>
            <a:scene3d>
              <a:camera prst="perspectiveHeroicExtremeLeftFacing">
                <a:rot lat="0" lon="3000000" rev="21425485"/>
              </a:camera>
              <a:lightRig rig="threePt" dir="t"/>
            </a:scene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7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ndara" pitchFamily="34" charset="0"/>
                <a:ea typeface="+mn-ea"/>
                <a:cs typeface="+mn-cs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" name="Groupe 80"/>
          <p:cNvGrpSpPr/>
          <p:nvPr/>
        </p:nvGrpSpPr>
        <p:grpSpPr>
          <a:xfrm>
            <a:off x="-28749" y="705981"/>
            <a:ext cx="5575139" cy="5171291"/>
            <a:chOff x="-28749" y="705981"/>
            <a:chExt cx="5575139" cy="5171291"/>
          </a:xfrm>
        </p:grpSpPr>
        <p:sp>
          <p:nvSpPr>
            <p:cNvPr id="5" name="AutoShape 5"/>
            <p:cNvSpPr>
              <a:spLocks noChangeArrowheads="1"/>
            </p:cNvSpPr>
            <p:nvPr/>
          </p:nvSpPr>
          <p:spPr bwMode="auto">
            <a:xfrm rot="21411749">
              <a:off x="2015643" y="705981"/>
              <a:ext cx="1073875" cy="3553550"/>
            </a:xfrm>
            <a:prstGeom prst="flowChartAlternateProcess">
              <a:avLst/>
            </a:prstGeom>
            <a:noFill/>
            <a:ln w="38100" cap="flat" cmpd="sng" algn="ctr">
              <a:solidFill>
                <a:srgbClr val="92D050"/>
              </a:solidFill>
              <a:prstDash val="solid"/>
              <a:headEnd/>
              <a:tailEnd/>
            </a:ln>
            <a:effectLst/>
            <a:scene3d>
              <a:camera prst="isometricOffAxis1Top"/>
              <a:lightRig rig="threePt" dir="t"/>
            </a:scene3d>
          </p:spPr>
          <p:txBody>
            <a:bodyPr wrap="none" anchor="ctr"/>
            <a:lstStyle/>
            <a:p>
              <a:pPr marL="0" marR="0" lvl="0" indent="0" algn="ctr" defTabSz="89929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4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ndara" pitchFamily="34" charset="0"/>
                <a:ea typeface="+mn-ea"/>
                <a:cs typeface="+mn-cs"/>
              </a:endParaRPr>
            </a:p>
          </p:txBody>
        </p:sp>
        <p:sp>
          <p:nvSpPr>
            <p:cNvPr id="7" name="Rectangle à coins arrondis 6"/>
            <p:cNvSpPr/>
            <p:nvPr/>
          </p:nvSpPr>
          <p:spPr bwMode="auto">
            <a:xfrm rot="21421678">
              <a:off x="1568477" y="1409407"/>
              <a:ext cx="3636020" cy="3252889"/>
            </a:xfrm>
            <a:prstGeom prst="roundRect">
              <a:avLst/>
            </a:prstGeom>
            <a:blipFill>
              <a:blip r:embed="rId2" cstate="print">
                <a:duotone>
                  <a:prstClr val="black"/>
                  <a:schemeClr val="accent3">
                    <a:lumMod val="75000"/>
                    <a:tint val="45000"/>
                    <a:satMod val="400000"/>
                  </a:schemeClr>
                </a:duotone>
              </a:blip>
              <a:stretch>
                <a:fillRect/>
              </a:stretch>
            </a:blipFill>
            <a:ln w="50800" cap="flat" cmpd="sng" algn="ctr">
              <a:solidFill>
                <a:srgbClr val="92D050"/>
              </a:solidFill>
              <a:prstDash val="sysDash"/>
            </a:ln>
            <a:effectLst/>
            <a:scene3d>
              <a:camera prst="isometricOffAxis1Top"/>
              <a:lightRig rig="threePt" dir="t"/>
            </a:scene3d>
          </p:spPr>
          <p:txBody>
            <a:bodyPr lIns="72000" anchor="ctr"/>
            <a:lstStyle/>
            <a:p>
              <a:pPr marL="0" marR="0" lvl="0" indent="0" defTabSz="89929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800" b="1" i="1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ndara" pitchFamily="34" charset="0"/>
                <a:ea typeface="+mn-ea"/>
                <a:cs typeface="+mn-cs"/>
              </a:endParaRPr>
            </a:p>
          </p:txBody>
        </p:sp>
        <p:sp>
          <p:nvSpPr>
            <p:cNvPr id="8" name="Bouée 7"/>
            <p:cNvSpPr/>
            <p:nvPr/>
          </p:nvSpPr>
          <p:spPr>
            <a:xfrm>
              <a:off x="4375245" y="2555566"/>
              <a:ext cx="943753" cy="822113"/>
            </a:xfrm>
            <a:prstGeom prst="donut">
              <a:avLst>
                <a:gd name="adj" fmla="val 7410"/>
              </a:avLst>
            </a:prstGeom>
            <a:solidFill>
              <a:srgbClr val="CB4D4D"/>
            </a:solidFill>
            <a:ln w="25400" cap="flat" cmpd="sng" algn="ctr">
              <a:solidFill>
                <a:srgbClr val="990000"/>
              </a:solidFill>
              <a:prstDash val="solid"/>
            </a:ln>
            <a:effectLst/>
            <a:scene3d>
              <a:camera prst="isometricOffAxis1Top"/>
              <a:lightRig rig="threePt" dir="t"/>
            </a:scene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7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ndara" pitchFamily="34" charset="0"/>
                <a:ea typeface="+mn-ea"/>
                <a:cs typeface="+mn-cs"/>
              </a:endParaRPr>
            </a:p>
          </p:txBody>
        </p:sp>
        <p:sp>
          <p:nvSpPr>
            <p:cNvPr id="9" name="Bouée 8"/>
            <p:cNvSpPr/>
            <p:nvPr/>
          </p:nvSpPr>
          <p:spPr>
            <a:xfrm>
              <a:off x="4514032" y="2676465"/>
              <a:ext cx="666178" cy="580315"/>
            </a:xfrm>
            <a:prstGeom prst="donut">
              <a:avLst>
                <a:gd name="adj" fmla="val 9474"/>
              </a:avLst>
            </a:prstGeom>
            <a:solidFill>
              <a:srgbClr val="CB4D4D"/>
            </a:solidFill>
            <a:ln w="25400" cap="flat" cmpd="sng" algn="ctr">
              <a:solidFill>
                <a:srgbClr val="990000"/>
              </a:solidFill>
              <a:prstDash val="solid"/>
            </a:ln>
            <a:effectLst/>
            <a:scene3d>
              <a:camera prst="isometricOffAxis1Top"/>
              <a:lightRig rig="threePt" dir="t"/>
            </a:scene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7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ndara" pitchFamily="34" charset="0"/>
                <a:ea typeface="+mn-ea"/>
                <a:cs typeface="+mn-cs"/>
              </a:endParaRPr>
            </a:p>
          </p:txBody>
        </p:sp>
        <p:sp>
          <p:nvSpPr>
            <p:cNvPr id="10" name="Bouée 9"/>
            <p:cNvSpPr/>
            <p:nvPr/>
          </p:nvSpPr>
          <p:spPr>
            <a:xfrm>
              <a:off x="4625062" y="2773184"/>
              <a:ext cx="444119" cy="386877"/>
            </a:xfrm>
            <a:prstGeom prst="donut">
              <a:avLst>
                <a:gd name="adj" fmla="val 9474"/>
              </a:avLst>
            </a:prstGeom>
            <a:solidFill>
              <a:srgbClr val="CB4D4D"/>
            </a:solidFill>
            <a:ln w="25400" cap="flat" cmpd="sng" algn="ctr">
              <a:solidFill>
                <a:srgbClr val="990000"/>
              </a:solidFill>
              <a:prstDash val="solid"/>
            </a:ln>
            <a:effectLst/>
            <a:scene3d>
              <a:camera prst="isometricOffAxis1Top"/>
              <a:lightRig rig="threePt" dir="t"/>
            </a:scene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7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ndara" pitchFamily="34" charset="0"/>
                <a:ea typeface="+mn-ea"/>
                <a:cs typeface="+mn-cs"/>
              </a:endParaRPr>
            </a:p>
          </p:txBody>
        </p:sp>
        <p:sp>
          <p:nvSpPr>
            <p:cNvPr id="11" name="AutoShape 5"/>
            <p:cNvSpPr>
              <a:spLocks noChangeArrowheads="1"/>
            </p:cNvSpPr>
            <p:nvPr/>
          </p:nvSpPr>
          <p:spPr bwMode="auto">
            <a:xfrm>
              <a:off x="1042821" y="1785926"/>
              <a:ext cx="1164791" cy="208563"/>
            </a:xfrm>
            <a:prstGeom prst="flowChartAlternateProcess">
              <a:avLst/>
            </a:prstGeom>
            <a:solidFill>
              <a:sysClr val="window" lastClr="FFFFFF"/>
            </a:solidFill>
            <a:ln w="19050" cap="flat" cmpd="sng" algn="ctr">
              <a:solidFill>
                <a:srgbClr val="92D050"/>
              </a:solidFill>
              <a:prstDash val="solid"/>
              <a:headEnd/>
              <a:tailEnd/>
            </a:ln>
            <a:effectLst/>
            <a:scene3d>
              <a:camera prst="perspectiveContrastingRightFacing">
                <a:rot lat="600000" lon="19200000" rev="213211"/>
              </a:camera>
              <a:lightRig rig="threePt" dir="t"/>
            </a:scene3d>
          </p:spPr>
          <p:txBody>
            <a:bodyPr wrap="none" anchor="ctr"/>
            <a:lstStyle/>
            <a:p>
              <a:pPr marL="0" marR="0" lvl="0" indent="0" algn="ctr" defTabSz="89929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05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ndara" pitchFamily="34" charset="0"/>
                  <a:ea typeface="+mn-ea"/>
                  <a:cs typeface="+mn-cs"/>
                </a:rPr>
                <a:t>Dépistage organisé</a:t>
              </a:r>
              <a:endParaRPr kumimoji="0" lang="fr-FR" sz="105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ndara" pitchFamily="34" charset="0"/>
                <a:ea typeface="+mn-ea"/>
                <a:cs typeface="+mn-cs"/>
              </a:endParaRPr>
            </a:p>
          </p:txBody>
        </p:sp>
        <p:pic>
          <p:nvPicPr>
            <p:cNvPr id="12" name="Picture 6" descr="C:\Documents and Settings\Paul\Local Settings\Temporary Internet Files\Content.IE5\DSU1U6MR\MCj04326470000[1]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757333" y="2500306"/>
              <a:ext cx="528783" cy="4606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3" name="AutoShape 27"/>
            <p:cNvSpPr>
              <a:spLocks noChangeArrowheads="1"/>
            </p:cNvSpPr>
            <p:nvPr/>
          </p:nvSpPr>
          <p:spPr bwMode="auto">
            <a:xfrm rot="12894853" flipH="1" flipV="1">
              <a:off x="2107290" y="2350103"/>
              <a:ext cx="794007" cy="224882"/>
            </a:xfrm>
            <a:prstGeom prst="leftRightArrow">
              <a:avLst/>
            </a:prstGeom>
            <a:solidFill>
              <a:sysClr val="window" lastClr="FFFFFF"/>
            </a:solidFill>
            <a:ln w="19050" cap="flat" cmpd="sng" algn="ctr">
              <a:solidFill>
                <a:srgbClr val="C0504D"/>
              </a:solidFill>
              <a:prstDash val="solid"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bliqueTopRight">
                <a:rot lat="19499981" lon="0" rev="0"/>
              </a:camera>
              <a:lightRig rig="threePt" dir="t"/>
            </a:scene3d>
          </p:spPr>
          <p:txBody>
            <a:bodyPr wrap="none" anchor="ctr"/>
            <a:lstStyle/>
            <a:p>
              <a:pPr marL="0" marR="0" lvl="0" indent="0" algn="ctr" defTabSz="89929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fr-FR" sz="800" b="1" kern="0" dirty="0" smtClean="0">
                  <a:solidFill>
                    <a:sysClr val="windowText" lastClr="000000"/>
                  </a:solidFill>
                  <a:latin typeface="Candara" pitchFamily="34" charset="0"/>
                  <a:ea typeface="+mn-ea"/>
                  <a:cs typeface="+mn-cs"/>
                </a:rPr>
                <a:t>Import/Export</a:t>
              </a:r>
              <a:endParaRPr kumimoji="0" lang="fr-FR" sz="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ndara" pitchFamily="34" charset="0"/>
                <a:ea typeface="+mn-ea"/>
                <a:cs typeface="+mn-cs"/>
              </a:endParaRPr>
            </a:p>
          </p:txBody>
        </p:sp>
        <p:pic>
          <p:nvPicPr>
            <p:cNvPr id="14" name="Picture 2" descr="C:\Documents and Settings\Paul\Local Settings\Temporary Internet Files\Content.IE5\VR278ETY\MCj04348450000[1]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 flipH="1">
              <a:off x="1719277" y="2013242"/>
              <a:ext cx="395114" cy="3441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5" name="Double flèche verticale 14"/>
            <p:cNvSpPr/>
            <p:nvPr/>
          </p:nvSpPr>
          <p:spPr>
            <a:xfrm rot="16482786">
              <a:off x="3721075" y="2264230"/>
              <a:ext cx="211121" cy="1210659"/>
            </a:xfrm>
            <a:prstGeom prst="upDownArrow">
              <a:avLst/>
            </a:prstGeom>
            <a:solidFill>
              <a:sysClr val="window" lastClr="FFFFFF"/>
            </a:solidFill>
            <a:ln w="25400" cap="flat" cmpd="sng" algn="ctr">
              <a:solidFill>
                <a:schemeClr val="accent3">
                  <a:lumMod val="75000"/>
                </a:schemeClr>
              </a:solidFill>
              <a:prstDash val="solid"/>
            </a:ln>
            <a:effectLst/>
            <a:scene3d>
              <a:camera prst="perspectiveHeroicExtremeLeftFacing">
                <a:rot lat="0" lon="3000000" rev="21425485"/>
              </a:camera>
              <a:lightRig rig="threePt" dir="t"/>
            </a:scene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7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ndara" pitchFamily="34" charset="0"/>
                <a:ea typeface="+mn-ea"/>
                <a:cs typeface="+mn-cs"/>
              </a:endParaRPr>
            </a:p>
          </p:txBody>
        </p:sp>
        <p:pic>
          <p:nvPicPr>
            <p:cNvPr id="16" name="Picture 24" descr="MCj04339370000[1]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3118466" y="4357694"/>
              <a:ext cx="810592" cy="6600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7" name="ZoneTexte 112"/>
            <p:cNvSpPr txBox="1">
              <a:spLocks noChangeArrowheads="1"/>
            </p:cNvSpPr>
            <p:nvPr/>
          </p:nvSpPr>
          <p:spPr bwMode="auto">
            <a:xfrm rot="20808499">
              <a:off x="3095597" y="3519409"/>
              <a:ext cx="1255472" cy="4154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050" b="1" i="1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itchFamily="34" charset="0"/>
                </a:rPr>
                <a:t>Limite physique de</a:t>
              </a:r>
              <a:r>
                <a:rPr kumimoji="0" lang="fr-FR" sz="1050" b="1" i="1" u="none" strike="noStrike" kern="0" cap="none" spc="0" normalizeH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itchFamily="34" charset="0"/>
                </a:rPr>
                <a:t> 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050" b="1" i="1" u="none" strike="noStrike" kern="0" cap="none" spc="0" normalizeH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itchFamily="34" charset="0"/>
                </a:rPr>
                <a:t>GINSENG - RSCA</a:t>
              </a:r>
              <a:endParaRPr kumimoji="0" lang="fr-FR" sz="1050" b="1" i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pic>
          <p:nvPicPr>
            <p:cNvPr id="19" name="Picture 2" descr="C:\Documents and Settings\Paul\Local Settings\Temporary Internet Files\Content.IE5\F277Q1E1\MCj04339400000[1]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4572000" y="2571744"/>
              <a:ext cx="528783" cy="460628"/>
            </a:xfrm>
            <a:prstGeom prst="rect">
              <a:avLst/>
            </a:prstGeom>
            <a:noFill/>
          </p:spPr>
        </p:pic>
        <p:sp>
          <p:nvSpPr>
            <p:cNvPr id="20" name="AutoShape 5"/>
            <p:cNvSpPr>
              <a:spLocks noChangeArrowheads="1"/>
            </p:cNvSpPr>
            <p:nvPr/>
          </p:nvSpPr>
          <p:spPr bwMode="auto">
            <a:xfrm rot="21417802">
              <a:off x="3184017" y="826754"/>
              <a:ext cx="931174" cy="2963346"/>
            </a:xfrm>
            <a:prstGeom prst="flowChartAlternateProcess">
              <a:avLst/>
            </a:prstGeom>
            <a:noFill/>
            <a:ln w="34925" cap="flat" cmpd="sng" algn="ctr">
              <a:solidFill>
                <a:schemeClr val="accent3">
                  <a:lumMod val="75000"/>
                </a:schemeClr>
              </a:solidFill>
              <a:prstDash val="solid"/>
              <a:headEnd/>
              <a:tailEnd/>
            </a:ln>
            <a:effectLst/>
            <a:scene3d>
              <a:camera prst="isometricOffAxis1Top"/>
              <a:lightRig rig="threePt" dir="t"/>
            </a:scene3d>
          </p:spPr>
          <p:txBody>
            <a:bodyPr wrap="none" anchor="ctr"/>
            <a:lstStyle/>
            <a:p>
              <a:pPr marL="0" marR="0" lvl="0" indent="0" algn="ctr" defTabSz="89929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4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ndara" pitchFamily="34" charset="0"/>
                <a:ea typeface="+mn-ea"/>
                <a:cs typeface="+mn-cs"/>
              </a:endParaRPr>
            </a:p>
          </p:txBody>
        </p:sp>
        <p:pic>
          <p:nvPicPr>
            <p:cNvPr id="21" name="Picture 6" descr="C:\Documents and Settings\Paul\Local Settings\Temporary Internet Files\Content.IE5\DSU1U6MR\MCj04326470000[1]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686027" y="2285992"/>
              <a:ext cx="528783" cy="4606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2" name="AutoShape 5"/>
            <p:cNvSpPr>
              <a:spLocks noChangeArrowheads="1"/>
            </p:cNvSpPr>
            <p:nvPr/>
          </p:nvSpPr>
          <p:spPr bwMode="auto">
            <a:xfrm>
              <a:off x="2357422" y="1643050"/>
              <a:ext cx="1032595" cy="208563"/>
            </a:xfrm>
            <a:prstGeom prst="flowChartAlternateProcess">
              <a:avLst/>
            </a:prstGeom>
            <a:solidFill>
              <a:sysClr val="window" lastClr="FFFFFF"/>
            </a:solidFill>
            <a:ln w="19050" cap="flat" cmpd="sng" algn="ctr">
              <a:solidFill>
                <a:schemeClr val="accent3">
                  <a:lumMod val="75000"/>
                </a:schemeClr>
              </a:solidFill>
              <a:prstDash val="solid"/>
              <a:headEnd/>
              <a:tailEnd/>
            </a:ln>
            <a:effectLst/>
            <a:scene3d>
              <a:camera prst="perspectiveContrastingRightFacing">
                <a:rot lat="600000" lon="19200000" rev="213211"/>
              </a:camera>
              <a:lightRig rig="threePt" dir="t"/>
            </a:scene3d>
          </p:spPr>
          <p:txBody>
            <a:bodyPr wrap="none" anchor="ctr"/>
            <a:lstStyle/>
            <a:p>
              <a:pPr marL="0" marR="0" lvl="0" indent="0" algn="ctr" defTabSz="89929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05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ndara" pitchFamily="34" charset="0"/>
                  <a:ea typeface="+mn-ea"/>
                  <a:cs typeface="+mn-cs"/>
                </a:rPr>
                <a:t>Laboratoire ACP</a:t>
              </a:r>
              <a:endParaRPr kumimoji="0" lang="fr-FR" sz="105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ndara" pitchFamily="34" charset="0"/>
                <a:ea typeface="+mn-ea"/>
                <a:cs typeface="+mn-cs"/>
              </a:endParaRPr>
            </a:p>
          </p:txBody>
        </p:sp>
        <p:sp>
          <p:nvSpPr>
            <p:cNvPr id="23" name="AutoShape 27"/>
            <p:cNvSpPr>
              <a:spLocks noChangeArrowheads="1"/>
            </p:cNvSpPr>
            <p:nvPr/>
          </p:nvSpPr>
          <p:spPr bwMode="auto">
            <a:xfrm rot="12971646" flipH="1" flipV="1">
              <a:off x="3269360" y="2137690"/>
              <a:ext cx="535997" cy="215669"/>
            </a:xfrm>
            <a:prstGeom prst="rightArrow">
              <a:avLst/>
            </a:prstGeom>
            <a:solidFill>
              <a:sysClr val="window" lastClr="FFFFFF"/>
            </a:solidFill>
            <a:ln w="19050" cap="flat" cmpd="sng" algn="ctr">
              <a:solidFill>
                <a:srgbClr val="C0504D"/>
              </a:solidFill>
              <a:prstDash val="solid"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bliqueTopRight"/>
              <a:lightRig rig="threePt" dir="t"/>
            </a:scene3d>
          </p:spPr>
          <p:txBody>
            <a:bodyPr wrap="none" anchor="ctr"/>
            <a:lstStyle/>
            <a:p>
              <a:pPr marL="0" marR="0" lvl="0" indent="0" algn="ctr" defTabSz="89929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8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ndara" pitchFamily="34" charset="0"/>
                  <a:ea typeface="+mn-ea"/>
                  <a:cs typeface="+mn-cs"/>
                </a:rPr>
                <a:t>Export</a:t>
              </a:r>
              <a:endParaRPr kumimoji="0" lang="fr-FR" sz="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ndara" pitchFamily="34" charset="0"/>
                <a:ea typeface="+mn-ea"/>
                <a:cs typeface="+mn-cs"/>
              </a:endParaRPr>
            </a:p>
          </p:txBody>
        </p:sp>
        <p:grpSp>
          <p:nvGrpSpPr>
            <p:cNvPr id="24" name="Groupe 76"/>
            <p:cNvGrpSpPr/>
            <p:nvPr/>
          </p:nvGrpSpPr>
          <p:grpSpPr>
            <a:xfrm>
              <a:off x="3043085" y="1813409"/>
              <a:ext cx="395114" cy="344188"/>
              <a:chOff x="2643174" y="857232"/>
              <a:chExt cx="395114" cy="344188"/>
            </a:xfrm>
          </p:grpSpPr>
          <p:pic>
            <p:nvPicPr>
              <p:cNvPr id="71" name="Picture 2" descr="C:\Documents and Settings\Paul\Local Settings\Temporary Internet Files\Content.IE5\VR278ETY\MCj04348450000[1].png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 flipH="1">
                <a:off x="2643174" y="857232"/>
                <a:ext cx="395114" cy="3441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72" name="Croix 71"/>
              <p:cNvSpPr/>
              <p:nvPr/>
            </p:nvSpPr>
            <p:spPr bwMode="auto">
              <a:xfrm>
                <a:off x="2714612" y="1000108"/>
                <a:ext cx="166544" cy="145079"/>
              </a:xfrm>
              <a:prstGeom prst="plus">
                <a:avLst>
                  <a:gd name="adj" fmla="val 38099"/>
                </a:avLst>
              </a:prstGeom>
              <a:solidFill>
                <a:srgbClr val="C00000"/>
              </a:solidFill>
              <a:ln>
                <a:noFill/>
                <a:headEnd type="none" w="med" len="med"/>
                <a:tailEnd type="none" w="med" len="med"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isometricOffAxis2Left">
                  <a:rot lat="1080000" lon="360000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49263" rtl="0" eaLnBrk="1" fontAlgn="base" latinLnBrk="0" hangingPunct="1">
                  <a:lnSpc>
                    <a:spcPct val="87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Arial" charset="0"/>
                  <a:buNone/>
                  <a:tabLst/>
                </a:pPr>
                <a:endParaRPr kumimoji="0" lang="fr-FR" sz="700" b="0" i="0" u="none" strike="noStrike" cap="none" normalizeH="0" baseline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Arial" charset="0"/>
                </a:endParaRPr>
              </a:p>
            </p:txBody>
          </p:sp>
        </p:grpSp>
        <p:sp>
          <p:nvSpPr>
            <p:cNvPr id="26" name="Virage 25"/>
            <p:cNvSpPr/>
            <p:nvPr/>
          </p:nvSpPr>
          <p:spPr>
            <a:xfrm rot="5400000" flipH="1">
              <a:off x="3730583" y="3511390"/>
              <a:ext cx="1495311" cy="616150"/>
            </a:xfrm>
            <a:prstGeom prst="bentArrow">
              <a:avLst>
                <a:gd name="adj1" fmla="val 15156"/>
                <a:gd name="adj2" fmla="val 14117"/>
                <a:gd name="adj3" fmla="val 25629"/>
                <a:gd name="adj4" fmla="val 89556"/>
              </a:avLst>
            </a:prstGeom>
            <a:ln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700"/>
            </a:p>
          </p:txBody>
        </p:sp>
        <p:pic>
          <p:nvPicPr>
            <p:cNvPr id="27" name="Picture 23" descr="MCj04247660000[1]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4071934" y="4357694"/>
              <a:ext cx="691914" cy="6219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9" name="Picture 4" descr="C:\Documents and Settings\Paul\Local Settings\Temporary Internet Files\Content.IE5\VR278ETY\MCj04325930000[2].png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4572000" y="3914869"/>
              <a:ext cx="387771" cy="3377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1" name="ZoneTexte 242"/>
            <p:cNvSpPr txBox="1">
              <a:spLocks noChangeArrowheads="1"/>
            </p:cNvSpPr>
            <p:nvPr/>
          </p:nvSpPr>
          <p:spPr bwMode="auto">
            <a:xfrm>
              <a:off x="4857752" y="3857628"/>
              <a:ext cx="688638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fr-FR" sz="1000" b="1" kern="0" dirty="0" smtClean="0">
                  <a:solidFill>
                    <a:sysClr val="windowText" lastClr="000000"/>
                  </a:solidFill>
                  <a:latin typeface="Candara" pitchFamily="34" charset="0"/>
                </a:rPr>
                <a:t>Certificat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fr-FR" sz="1000" b="1" kern="0" dirty="0" smtClean="0">
                  <a:solidFill>
                    <a:sysClr val="windowText" lastClr="000000"/>
                  </a:solidFill>
                  <a:latin typeface="Candara" pitchFamily="34" charset="0"/>
                </a:rPr>
                <a:t>X509</a:t>
              </a:r>
              <a:endParaRPr kumimoji="0" lang="fr-FR" sz="10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ndara" pitchFamily="34" charset="0"/>
              </a:endParaRPr>
            </a:p>
          </p:txBody>
        </p:sp>
        <p:sp>
          <p:nvSpPr>
            <p:cNvPr id="33" name="Pentagone 32"/>
            <p:cNvSpPr/>
            <p:nvPr/>
          </p:nvSpPr>
          <p:spPr>
            <a:xfrm flipH="1">
              <a:off x="611560" y="5589240"/>
              <a:ext cx="4248472" cy="288032"/>
            </a:xfrm>
            <a:prstGeom prst="homePlate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ndara" pitchFamily="34" charset="0"/>
                </a:rPr>
                <a:t>Partie GINSENG - RSCA</a:t>
              </a:r>
              <a:endParaRPr lang="fr-FR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itchFamily="34" charset="0"/>
              </a:endParaRPr>
            </a:p>
          </p:txBody>
        </p:sp>
        <p:sp>
          <p:nvSpPr>
            <p:cNvPr id="34" name="Croix 33"/>
            <p:cNvSpPr/>
            <p:nvPr/>
          </p:nvSpPr>
          <p:spPr bwMode="auto">
            <a:xfrm>
              <a:off x="1757201" y="2143116"/>
              <a:ext cx="166544" cy="145079"/>
            </a:xfrm>
            <a:prstGeom prst="plus">
              <a:avLst>
                <a:gd name="adj" fmla="val 38099"/>
              </a:avLst>
            </a:prstGeom>
            <a:solidFill>
              <a:srgbClr val="C00000"/>
            </a:solidFill>
            <a:ln>
              <a:noFill/>
              <a:headEnd type="none" w="med" len="med"/>
              <a:tailEnd type="none" w="med" len="med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isometricOffAxis2Left">
                <a:rot lat="1080000" lon="360000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1" fontAlgn="base" latinLnBrk="0" hangingPunct="1">
                <a:lnSpc>
                  <a:spcPct val="87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endParaRPr kumimoji="0" lang="fr-FR" sz="7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endParaRPr>
            </a:p>
          </p:txBody>
        </p:sp>
        <p:sp>
          <p:nvSpPr>
            <p:cNvPr id="35" name="AutoShape 5"/>
            <p:cNvSpPr>
              <a:spLocks noChangeArrowheads="1"/>
            </p:cNvSpPr>
            <p:nvPr/>
          </p:nvSpPr>
          <p:spPr bwMode="auto">
            <a:xfrm rot="21411749">
              <a:off x="944073" y="991733"/>
              <a:ext cx="1073875" cy="3553550"/>
            </a:xfrm>
            <a:prstGeom prst="flowChartAlternateProcess">
              <a:avLst/>
            </a:prstGeom>
            <a:noFill/>
            <a:ln w="44450" cap="flat" cmpd="sng" algn="ctr">
              <a:solidFill>
                <a:srgbClr val="92D050"/>
              </a:solidFill>
              <a:prstDash val="solid"/>
              <a:headEnd/>
              <a:tailEnd/>
            </a:ln>
            <a:effectLst/>
            <a:scene3d>
              <a:camera prst="isometricOffAxis1Top"/>
              <a:lightRig rig="threePt" dir="t"/>
            </a:scene3d>
          </p:spPr>
          <p:txBody>
            <a:bodyPr wrap="none" anchor="ctr"/>
            <a:lstStyle/>
            <a:p>
              <a:pPr marL="0" marR="0" lvl="0" indent="0" algn="ctr" defTabSz="89929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4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ndara" pitchFamily="34" charset="0"/>
                <a:ea typeface="+mn-ea"/>
                <a:cs typeface="+mn-cs"/>
              </a:endParaRPr>
            </a:p>
          </p:txBody>
        </p:sp>
        <p:sp>
          <p:nvSpPr>
            <p:cNvPr id="36" name="AutoShape 5"/>
            <p:cNvSpPr>
              <a:spLocks noChangeArrowheads="1"/>
            </p:cNvSpPr>
            <p:nvPr/>
          </p:nvSpPr>
          <p:spPr bwMode="auto">
            <a:xfrm>
              <a:off x="-28749" y="2071678"/>
              <a:ext cx="1164791" cy="208563"/>
            </a:xfrm>
            <a:prstGeom prst="flowChartAlternateProcess">
              <a:avLst/>
            </a:prstGeom>
            <a:solidFill>
              <a:sysClr val="window" lastClr="FFFFFF"/>
            </a:solidFill>
            <a:ln w="19050" cap="flat" cmpd="sng" algn="ctr">
              <a:solidFill>
                <a:srgbClr val="92D050"/>
              </a:solidFill>
              <a:prstDash val="solid"/>
              <a:headEnd/>
              <a:tailEnd/>
            </a:ln>
            <a:effectLst/>
            <a:scene3d>
              <a:camera prst="perspectiveContrastingRightFacing">
                <a:rot lat="600000" lon="19200000" rev="213211"/>
              </a:camera>
              <a:lightRig rig="threePt" dir="t"/>
            </a:scene3d>
          </p:spPr>
          <p:txBody>
            <a:bodyPr wrap="none" anchor="ctr"/>
            <a:lstStyle/>
            <a:p>
              <a:pPr marL="0" marR="0" lvl="0" indent="0" algn="ctr" defTabSz="89929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05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ndara" pitchFamily="34" charset="0"/>
                  <a:ea typeface="+mn-ea"/>
                  <a:cs typeface="+mn-cs"/>
                </a:rPr>
                <a:t>Dépistage organisé</a:t>
              </a:r>
              <a:endParaRPr kumimoji="0" lang="fr-FR" sz="105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ndara" pitchFamily="34" charset="0"/>
                <a:ea typeface="+mn-ea"/>
                <a:cs typeface="+mn-cs"/>
              </a:endParaRPr>
            </a:p>
          </p:txBody>
        </p:sp>
        <p:pic>
          <p:nvPicPr>
            <p:cNvPr id="37" name="Picture 6" descr="C:\Documents and Settings\Paul\Local Settings\Temporary Internet Files\Content.IE5\DSU1U6MR\MCj04326470000[1]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685763" y="2786058"/>
              <a:ext cx="528783" cy="4606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8" name="AutoShape 27"/>
            <p:cNvSpPr>
              <a:spLocks noChangeArrowheads="1"/>
            </p:cNvSpPr>
            <p:nvPr/>
          </p:nvSpPr>
          <p:spPr bwMode="auto">
            <a:xfrm rot="12894853" flipH="1" flipV="1">
              <a:off x="1035720" y="2635855"/>
              <a:ext cx="794007" cy="224882"/>
            </a:xfrm>
            <a:prstGeom prst="leftRightArrow">
              <a:avLst/>
            </a:prstGeom>
            <a:solidFill>
              <a:sysClr val="window" lastClr="FFFFFF"/>
            </a:solidFill>
            <a:ln w="19050" cap="flat" cmpd="sng" algn="ctr">
              <a:solidFill>
                <a:srgbClr val="C0504D"/>
              </a:solidFill>
              <a:prstDash val="solid"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bliqueTopRight">
                <a:rot lat="19499981" lon="0" rev="0"/>
              </a:camera>
              <a:lightRig rig="threePt" dir="t"/>
            </a:scene3d>
          </p:spPr>
          <p:txBody>
            <a:bodyPr wrap="none" anchor="ctr"/>
            <a:lstStyle/>
            <a:p>
              <a:pPr marL="0" marR="0" lvl="0" indent="0" algn="ctr" defTabSz="89929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fr-FR" sz="800" b="1" kern="0" dirty="0" smtClean="0">
                  <a:solidFill>
                    <a:sysClr val="windowText" lastClr="000000"/>
                  </a:solidFill>
                  <a:latin typeface="Candara" pitchFamily="34" charset="0"/>
                  <a:ea typeface="+mn-ea"/>
                  <a:cs typeface="+mn-cs"/>
                </a:rPr>
                <a:t>Import/Export</a:t>
              </a:r>
              <a:endParaRPr kumimoji="0" lang="fr-FR" sz="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ndara" pitchFamily="34" charset="0"/>
                <a:ea typeface="+mn-ea"/>
                <a:cs typeface="+mn-cs"/>
              </a:endParaRPr>
            </a:p>
          </p:txBody>
        </p:sp>
        <p:pic>
          <p:nvPicPr>
            <p:cNvPr id="39" name="Picture 2" descr="C:\Documents and Settings\Paul\Local Settings\Temporary Internet Files\Content.IE5\VR278ETY\MCj04348450000[1]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 flipH="1">
              <a:off x="647707" y="2298994"/>
              <a:ext cx="395114" cy="3441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0" name="Croix 39"/>
            <p:cNvSpPr/>
            <p:nvPr/>
          </p:nvSpPr>
          <p:spPr bwMode="auto">
            <a:xfrm>
              <a:off x="685631" y="2428868"/>
              <a:ext cx="166544" cy="145079"/>
            </a:xfrm>
            <a:prstGeom prst="plus">
              <a:avLst>
                <a:gd name="adj" fmla="val 38099"/>
              </a:avLst>
            </a:prstGeom>
            <a:solidFill>
              <a:srgbClr val="C00000"/>
            </a:solidFill>
            <a:ln>
              <a:noFill/>
              <a:headEnd type="none" w="med" len="med"/>
              <a:tailEnd type="none" w="med" len="med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isometricOffAxis2Left">
                <a:rot lat="1080000" lon="360000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1" fontAlgn="base" latinLnBrk="0" hangingPunct="1">
                <a:lnSpc>
                  <a:spcPct val="87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endParaRPr kumimoji="0" lang="fr-FR" sz="7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endParaRPr>
            </a:p>
          </p:txBody>
        </p:sp>
        <p:sp>
          <p:nvSpPr>
            <p:cNvPr id="41" name="Double flèche verticale 40"/>
            <p:cNvSpPr/>
            <p:nvPr/>
          </p:nvSpPr>
          <p:spPr>
            <a:xfrm rot="17892862">
              <a:off x="4177101" y="2454360"/>
              <a:ext cx="211121" cy="527150"/>
            </a:xfrm>
            <a:prstGeom prst="upDownArrow">
              <a:avLst/>
            </a:prstGeom>
            <a:solidFill>
              <a:sysClr val="window" lastClr="FFFFFF"/>
            </a:solidFill>
            <a:ln w="25400" cap="flat" cmpd="sng" algn="ctr">
              <a:solidFill>
                <a:schemeClr val="accent3">
                  <a:lumMod val="75000"/>
                </a:schemeClr>
              </a:solidFill>
              <a:prstDash val="solid"/>
            </a:ln>
            <a:effectLst/>
            <a:scene3d>
              <a:camera prst="perspectiveHeroicExtremeLeftFacing">
                <a:rot lat="0" lon="3000000" rev="21425485"/>
              </a:camera>
              <a:lightRig rig="threePt" dir="t"/>
            </a:scene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7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ndara" pitchFamily="34" charset="0"/>
                <a:ea typeface="+mn-ea"/>
                <a:cs typeface="+mn-cs"/>
              </a:endParaRPr>
            </a:p>
          </p:txBody>
        </p:sp>
        <p:sp>
          <p:nvSpPr>
            <p:cNvPr id="42" name="Double flèche verticale 41"/>
            <p:cNvSpPr/>
            <p:nvPr/>
          </p:nvSpPr>
          <p:spPr>
            <a:xfrm rot="15975363">
              <a:off x="3328879" y="2031883"/>
              <a:ext cx="211121" cy="2144826"/>
            </a:xfrm>
            <a:prstGeom prst="upDownArrow">
              <a:avLst/>
            </a:prstGeom>
            <a:solidFill>
              <a:sysClr val="window" lastClr="FFFFFF"/>
            </a:solidFill>
            <a:ln w="25400" cap="flat" cmpd="sng" algn="ctr">
              <a:solidFill>
                <a:schemeClr val="accent3">
                  <a:lumMod val="75000"/>
                </a:schemeClr>
              </a:solidFill>
              <a:prstDash val="solid"/>
            </a:ln>
            <a:effectLst/>
            <a:scene3d>
              <a:camera prst="perspectiveHeroicExtremeLeftFacing">
                <a:rot lat="0" lon="3000000" rev="21425485"/>
              </a:camera>
              <a:lightRig rig="threePt" dir="t"/>
            </a:scene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7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ndara" pitchFamily="34" charset="0"/>
                <a:ea typeface="+mn-ea"/>
                <a:cs typeface="+mn-cs"/>
              </a:endParaRPr>
            </a:p>
          </p:txBody>
        </p:sp>
        <p:pic>
          <p:nvPicPr>
            <p:cNvPr id="43" name="Picture 2" descr="C:\partage\présentation\ca-rsca\CPS001.tif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 rot="920062">
              <a:off x="3857620" y="5000636"/>
              <a:ext cx="453437" cy="285752"/>
            </a:xfrm>
            <a:prstGeom prst="rect">
              <a:avLst/>
            </a:prstGeom>
            <a:noFill/>
          </p:spPr>
        </p:pic>
        <p:sp>
          <p:nvSpPr>
            <p:cNvPr id="45" name="ZoneTexte 242"/>
            <p:cNvSpPr txBox="1">
              <a:spLocks noChangeArrowheads="1"/>
            </p:cNvSpPr>
            <p:nvPr/>
          </p:nvSpPr>
          <p:spPr bwMode="auto">
            <a:xfrm>
              <a:off x="4357686" y="5032472"/>
              <a:ext cx="1143008" cy="4154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fr-FR" sz="1050" b="1" kern="0" dirty="0" smtClean="0">
                  <a:solidFill>
                    <a:sysClr val="windowText" lastClr="000000"/>
                  </a:solidFill>
                  <a:latin typeface="Candara" pitchFamily="34" charset="0"/>
                </a:rPr>
                <a:t>Carte CPS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05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ndara" pitchFamily="34" charset="0"/>
                </a:rPr>
                <a:t>du médecin</a:t>
              </a:r>
              <a:endParaRPr kumimoji="0" lang="fr-FR" sz="105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ndara" pitchFamily="34" charset="0"/>
              </a:endParaRPr>
            </a:p>
          </p:txBody>
        </p:sp>
        <p:sp>
          <p:nvSpPr>
            <p:cNvPr id="48" name="Ellipse 47"/>
            <p:cNvSpPr/>
            <p:nvPr/>
          </p:nvSpPr>
          <p:spPr>
            <a:xfrm>
              <a:off x="4714876" y="4500570"/>
              <a:ext cx="428628" cy="428628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400" b="1" dirty="0" smtClean="0">
                  <a:ln w="17780" cmpd="sng">
                    <a:solidFill>
                      <a:srgbClr val="FFFFFF"/>
                    </a:solidFill>
                    <a:prstDash val="solid"/>
                    <a:miter lim="800000"/>
                  </a:ln>
                  <a:gradFill rotWithShape="1">
                    <a:gsLst>
                      <a:gs pos="0">
                        <a:srgbClr val="000000">
                          <a:tint val="92000"/>
                          <a:shade val="100000"/>
                          <a:satMod val="150000"/>
                        </a:srgbClr>
                      </a:gs>
                      <a:gs pos="49000">
                        <a:srgbClr val="000000">
                          <a:tint val="89000"/>
                          <a:shade val="90000"/>
                          <a:satMod val="150000"/>
                        </a:srgbClr>
                      </a:gs>
                      <a:gs pos="50000">
                        <a:srgbClr val="000000">
                          <a:tint val="100000"/>
                          <a:shade val="75000"/>
                          <a:satMod val="150000"/>
                        </a:srgbClr>
                      </a:gs>
                      <a:gs pos="95000">
                        <a:srgbClr val="000000">
                          <a:shade val="47000"/>
                          <a:satMod val="150000"/>
                        </a:srgbClr>
                      </a:gs>
                      <a:gs pos="100000">
                        <a:srgbClr val="000000">
                          <a:shade val="39000"/>
                          <a:satMod val="150000"/>
                        </a:srgbClr>
                      </a:gs>
                    </a:gsLst>
                    <a:lin ang="5400000"/>
                  </a:gradFill>
                  <a:effectLst>
                    <a:outerShdw blurRad="50800" algn="tl" rotWithShape="0">
                      <a:srgbClr val="000000"/>
                    </a:outerShdw>
                  </a:effectLst>
                </a:rPr>
                <a:t>3</a:t>
              </a:r>
              <a:endParaRPr lang="fr-FR" sz="2400" b="1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endParaRPr>
            </a:p>
          </p:txBody>
        </p:sp>
        <p:sp>
          <p:nvSpPr>
            <p:cNvPr id="50" name="Ellipse 49"/>
            <p:cNvSpPr/>
            <p:nvPr/>
          </p:nvSpPr>
          <p:spPr>
            <a:xfrm>
              <a:off x="2500298" y="3214686"/>
              <a:ext cx="428628" cy="428628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400" b="1" dirty="0" smtClean="0">
                  <a:ln w="17780" cmpd="sng">
                    <a:solidFill>
                      <a:srgbClr val="FFFFFF"/>
                    </a:solidFill>
                    <a:prstDash val="solid"/>
                    <a:miter lim="800000"/>
                  </a:ln>
                  <a:gradFill rotWithShape="1">
                    <a:gsLst>
                      <a:gs pos="0">
                        <a:srgbClr val="000000">
                          <a:tint val="92000"/>
                          <a:shade val="100000"/>
                          <a:satMod val="150000"/>
                        </a:srgbClr>
                      </a:gs>
                      <a:gs pos="49000">
                        <a:srgbClr val="000000">
                          <a:tint val="89000"/>
                          <a:shade val="90000"/>
                          <a:satMod val="150000"/>
                        </a:srgbClr>
                      </a:gs>
                      <a:gs pos="50000">
                        <a:srgbClr val="000000">
                          <a:tint val="100000"/>
                          <a:shade val="75000"/>
                          <a:satMod val="150000"/>
                        </a:srgbClr>
                      </a:gs>
                      <a:gs pos="95000">
                        <a:srgbClr val="000000">
                          <a:shade val="47000"/>
                          <a:satMod val="150000"/>
                        </a:srgbClr>
                      </a:gs>
                      <a:gs pos="100000">
                        <a:srgbClr val="000000">
                          <a:shade val="39000"/>
                          <a:satMod val="150000"/>
                        </a:srgbClr>
                      </a:gs>
                    </a:gsLst>
                    <a:lin ang="5400000"/>
                  </a:gradFill>
                  <a:effectLst>
                    <a:outerShdw blurRad="50800" algn="tl" rotWithShape="0">
                      <a:srgbClr val="000000"/>
                    </a:outerShdw>
                  </a:effectLst>
                </a:rPr>
                <a:t>1</a:t>
              </a:r>
              <a:endParaRPr lang="fr-FR" sz="2400" b="1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endParaRPr>
            </a:p>
          </p:txBody>
        </p:sp>
        <p:sp>
          <p:nvSpPr>
            <p:cNvPr id="51" name="Ellipse 50"/>
            <p:cNvSpPr/>
            <p:nvPr/>
          </p:nvSpPr>
          <p:spPr>
            <a:xfrm>
              <a:off x="4714876" y="2143116"/>
              <a:ext cx="428628" cy="428628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400" b="1" dirty="0" smtClean="0">
                  <a:ln w="17780" cmpd="sng">
                    <a:solidFill>
                      <a:srgbClr val="FFFFFF"/>
                    </a:solidFill>
                    <a:prstDash val="solid"/>
                    <a:miter lim="800000"/>
                  </a:ln>
                  <a:gradFill rotWithShape="1">
                    <a:gsLst>
                      <a:gs pos="0">
                        <a:srgbClr val="000000">
                          <a:tint val="92000"/>
                          <a:shade val="100000"/>
                          <a:satMod val="150000"/>
                        </a:srgbClr>
                      </a:gs>
                      <a:gs pos="49000">
                        <a:srgbClr val="000000">
                          <a:tint val="89000"/>
                          <a:shade val="90000"/>
                          <a:satMod val="150000"/>
                        </a:srgbClr>
                      </a:gs>
                      <a:gs pos="50000">
                        <a:srgbClr val="000000">
                          <a:tint val="100000"/>
                          <a:shade val="75000"/>
                          <a:satMod val="150000"/>
                        </a:srgbClr>
                      </a:gs>
                      <a:gs pos="95000">
                        <a:srgbClr val="000000">
                          <a:shade val="47000"/>
                          <a:satMod val="150000"/>
                        </a:srgbClr>
                      </a:gs>
                      <a:gs pos="100000">
                        <a:srgbClr val="000000">
                          <a:shade val="39000"/>
                          <a:satMod val="150000"/>
                        </a:srgbClr>
                      </a:gs>
                    </a:gsLst>
                    <a:lin ang="5400000"/>
                  </a:gradFill>
                  <a:effectLst>
                    <a:outerShdw blurRad="50800" algn="tl" rotWithShape="0">
                      <a:srgbClr val="000000"/>
                    </a:outerShdw>
                  </a:effectLst>
                </a:rPr>
                <a:t>2</a:t>
              </a:r>
              <a:endParaRPr lang="fr-FR" sz="2400" b="1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e 3"/>
          <p:cNvGrpSpPr/>
          <p:nvPr/>
        </p:nvGrpSpPr>
        <p:grpSpPr>
          <a:xfrm>
            <a:off x="-28749" y="628241"/>
            <a:ext cx="9244219" cy="5451225"/>
            <a:chOff x="-28749" y="628241"/>
            <a:chExt cx="9244219" cy="5451225"/>
          </a:xfrm>
        </p:grpSpPr>
        <p:sp>
          <p:nvSpPr>
            <p:cNvPr id="5" name="AutoShape 5"/>
            <p:cNvSpPr>
              <a:spLocks noChangeArrowheads="1"/>
            </p:cNvSpPr>
            <p:nvPr/>
          </p:nvSpPr>
          <p:spPr bwMode="auto">
            <a:xfrm rot="21411749">
              <a:off x="2015643" y="705981"/>
              <a:ext cx="1073875" cy="3553550"/>
            </a:xfrm>
            <a:prstGeom prst="flowChartAlternateProcess">
              <a:avLst/>
            </a:prstGeom>
            <a:noFill/>
            <a:ln w="38100" cap="flat" cmpd="sng" algn="ctr">
              <a:solidFill>
                <a:srgbClr val="92D050"/>
              </a:solidFill>
              <a:prstDash val="solid"/>
              <a:headEnd/>
              <a:tailEnd/>
            </a:ln>
            <a:effectLst/>
            <a:scene3d>
              <a:camera prst="isometricOffAxis1Top"/>
              <a:lightRig rig="threePt" dir="t"/>
            </a:scene3d>
          </p:spPr>
          <p:txBody>
            <a:bodyPr wrap="none" anchor="ctr"/>
            <a:lstStyle/>
            <a:p>
              <a:pPr marL="0" marR="0" lvl="0" indent="0" algn="ctr" defTabSz="89929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4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ndara" pitchFamily="34" charset="0"/>
                <a:ea typeface="+mn-ea"/>
                <a:cs typeface="+mn-cs"/>
              </a:endParaRPr>
            </a:p>
          </p:txBody>
        </p:sp>
        <p:sp>
          <p:nvSpPr>
            <p:cNvPr id="6" name="Rectangle à coins arrondis 5"/>
            <p:cNvSpPr/>
            <p:nvPr/>
          </p:nvSpPr>
          <p:spPr bwMode="auto">
            <a:xfrm rot="21421678" flipH="1">
              <a:off x="4997504" y="628241"/>
              <a:ext cx="2330961" cy="5451225"/>
            </a:xfrm>
            <a:prstGeom prst="roundRect">
              <a:avLst/>
            </a:prstGeom>
            <a:blipFill>
              <a:blip r:embed="rId2" cstate="print"/>
              <a:stretch>
                <a:fillRect/>
              </a:stretch>
            </a:blipFill>
            <a:ln w="50800" cap="flat" cmpd="sng" algn="ctr">
              <a:solidFill>
                <a:srgbClr val="4F81BD">
                  <a:shade val="50000"/>
                </a:srgbClr>
              </a:solidFill>
              <a:prstDash val="sysDash"/>
            </a:ln>
            <a:effectLst/>
            <a:scene3d>
              <a:camera prst="isometricOffAxis1Top"/>
              <a:lightRig rig="threePt" dir="t"/>
            </a:scene3d>
          </p:spPr>
          <p:txBody>
            <a:bodyPr lIns="72000" anchor="ctr"/>
            <a:lstStyle/>
            <a:p>
              <a:pPr marL="0" marR="0" lvl="0" indent="0" defTabSz="89929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800" b="1" i="1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ndara" pitchFamily="34" charset="0"/>
                  <a:ea typeface="+mn-ea"/>
                  <a:cs typeface="+mn-cs"/>
                </a:rPr>
                <a:t>z</a:t>
              </a:r>
              <a:endParaRPr kumimoji="0" lang="fr-FR" sz="800" b="1" i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ndara" pitchFamily="34" charset="0"/>
                <a:ea typeface="+mn-ea"/>
                <a:cs typeface="+mn-cs"/>
              </a:endParaRPr>
            </a:p>
          </p:txBody>
        </p:sp>
        <p:sp>
          <p:nvSpPr>
            <p:cNvPr id="7" name="Rectangle à coins arrondis 6"/>
            <p:cNvSpPr/>
            <p:nvPr/>
          </p:nvSpPr>
          <p:spPr bwMode="auto">
            <a:xfrm rot="21421678">
              <a:off x="1568477" y="1409407"/>
              <a:ext cx="3636020" cy="3252889"/>
            </a:xfrm>
            <a:prstGeom prst="roundRect">
              <a:avLst/>
            </a:prstGeom>
            <a:blipFill>
              <a:blip r:embed="rId3" cstate="print">
                <a:duotone>
                  <a:prstClr val="black"/>
                  <a:schemeClr val="accent3">
                    <a:lumMod val="75000"/>
                    <a:tint val="45000"/>
                    <a:satMod val="400000"/>
                  </a:schemeClr>
                </a:duotone>
              </a:blip>
              <a:stretch>
                <a:fillRect/>
              </a:stretch>
            </a:blipFill>
            <a:ln w="50800" cap="flat" cmpd="sng" algn="ctr">
              <a:solidFill>
                <a:srgbClr val="92D050"/>
              </a:solidFill>
              <a:prstDash val="sysDash"/>
            </a:ln>
            <a:effectLst/>
            <a:scene3d>
              <a:camera prst="isometricOffAxis1Top"/>
              <a:lightRig rig="threePt" dir="t"/>
            </a:scene3d>
          </p:spPr>
          <p:txBody>
            <a:bodyPr lIns="72000" anchor="ctr"/>
            <a:lstStyle/>
            <a:p>
              <a:pPr marL="0" marR="0" lvl="0" indent="0" defTabSz="89929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800" b="1" i="1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ndara" pitchFamily="34" charset="0"/>
                <a:ea typeface="+mn-ea"/>
                <a:cs typeface="+mn-cs"/>
              </a:endParaRPr>
            </a:p>
          </p:txBody>
        </p:sp>
        <p:sp>
          <p:nvSpPr>
            <p:cNvPr id="8" name="Bouée 7"/>
            <p:cNvSpPr/>
            <p:nvPr/>
          </p:nvSpPr>
          <p:spPr>
            <a:xfrm>
              <a:off x="4375245" y="2555566"/>
              <a:ext cx="943753" cy="822113"/>
            </a:xfrm>
            <a:prstGeom prst="donut">
              <a:avLst>
                <a:gd name="adj" fmla="val 7410"/>
              </a:avLst>
            </a:prstGeom>
            <a:solidFill>
              <a:srgbClr val="CB4D4D"/>
            </a:solidFill>
            <a:ln w="25400" cap="flat" cmpd="sng" algn="ctr">
              <a:solidFill>
                <a:srgbClr val="990000"/>
              </a:solidFill>
              <a:prstDash val="solid"/>
            </a:ln>
            <a:effectLst/>
            <a:scene3d>
              <a:camera prst="isometricOffAxis1Top"/>
              <a:lightRig rig="threePt" dir="t"/>
            </a:scene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7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ndara" pitchFamily="34" charset="0"/>
                <a:ea typeface="+mn-ea"/>
                <a:cs typeface="+mn-cs"/>
              </a:endParaRPr>
            </a:p>
          </p:txBody>
        </p:sp>
        <p:sp>
          <p:nvSpPr>
            <p:cNvPr id="9" name="Bouée 8"/>
            <p:cNvSpPr/>
            <p:nvPr/>
          </p:nvSpPr>
          <p:spPr>
            <a:xfrm>
              <a:off x="4514032" y="2676465"/>
              <a:ext cx="666178" cy="580315"/>
            </a:xfrm>
            <a:prstGeom prst="donut">
              <a:avLst>
                <a:gd name="adj" fmla="val 9474"/>
              </a:avLst>
            </a:prstGeom>
            <a:solidFill>
              <a:srgbClr val="CB4D4D"/>
            </a:solidFill>
            <a:ln w="25400" cap="flat" cmpd="sng" algn="ctr">
              <a:solidFill>
                <a:srgbClr val="990000"/>
              </a:solidFill>
              <a:prstDash val="solid"/>
            </a:ln>
            <a:effectLst/>
            <a:scene3d>
              <a:camera prst="isometricOffAxis1Top"/>
              <a:lightRig rig="threePt" dir="t"/>
            </a:scene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7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ndara" pitchFamily="34" charset="0"/>
                <a:ea typeface="+mn-ea"/>
                <a:cs typeface="+mn-cs"/>
              </a:endParaRPr>
            </a:p>
          </p:txBody>
        </p:sp>
        <p:sp>
          <p:nvSpPr>
            <p:cNvPr id="10" name="Bouée 9"/>
            <p:cNvSpPr/>
            <p:nvPr/>
          </p:nvSpPr>
          <p:spPr>
            <a:xfrm>
              <a:off x="4625062" y="2773184"/>
              <a:ext cx="444119" cy="386877"/>
            </a:xfrm>
            <a:prstGeom prst="donut">
              <a:avLst>
                <a:gd name="adj" fmla="val 9474"/>
              </a:avLst>
            </a:prstGeom>
            <a:solidFill>
              <a:srgbClr val="CB4D4D"/>
            </a:solidFill>
            <a:ln w="25400" cap="flat" cmpd="sng" algn="ctr">
              <a:solidFill>
                <a:srgbClr val="990000"/>
              </a:solidFill>
              <a:prstDash val="solid"/>
            </a:ln>
            <a:effectLst/>
            <a:scene3d>
              <a:camera prst="isometricOffAxis1Top"/>
              <a:lightRig rig="threePt" dir="t"/>
            </a:scene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7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ndara" pitchFamily="34" charset="0"/>
                <a:ea typeface="+mn-ea"/>
                <a:cs typeface="+mn-cs"/>
              </a:endParaRPr>
            </a:p>
          </p:txBody>
        </p:sp>
        <p:sp>
          <p:nvSpPr>
            <p:cNvPr id="11" name="AutoShape 5"/>
            <p:cNvSpPr>
              <a:spLocks noChangeArrowheads="1"/>
            </p:cNvSpPr>
            <p:nvPr/>
          </p:nvSpPr>
          <p:spPr bwMode="auto">
            <a:xfrm>
              <a:off x="1042821" y="1785926"/>
              <a:ext cx="1164791" cy="208563"/>
            </a:xfrm>
            <a:prstGeom prst="flowChartAlternateProcess">
              <a:avLst/>
            </a:prstGeom>
            <a:solidFill>
              <a:sysClr val="window" lastClr="FFFFFF"/>
            </a:solidFill>
            <a:ln w="19050" cap="flat" cmpd="sng" algn="ctr">
              <a:solidFill>
                <a:srgbClr val="92D050"/>
              </a:solidFill>
              <a:prstDash val="solid"/>
              <a:headEnd/>
              <a:tailEnd/>
            </a:ln>
            <a:effectLst/>
            <a:scene3d>
              <a:camera prst="perspectiveContrastingRightFacing">
                <a:rot lat="600000" lon="19200000" rev="213211"/>
              </a:camera>
              <a:lightRig rig="threePt" dir="t"/>
            </a:scene3d>
          </p:spPr>
          <p:txBody>
            <a:bodyPr wrap="none" anchor="ctr"/>
            <a:lstStyle/>
            <a:p>
              <a:pPr marL="0" marR="0" lvl="0" indent="0" algn="ctr" defTabSz="89929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05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ndara" pitchFamily="34" charset="0"/>
                  <a:ea typeface="+mn-ea"/>
                  <a:cs typeface="+mn-cs"/>
                </a:rPr>
                <a:t>Dépistage organisé</a:t>
              </a:r>
              <a:endParaRPr kumimoji="0" lang="fr-FR" sz="105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ndara" pitchFamily="34" charset="0"/>
                <a:ea typeface="+mn-ea"/>
                <a:cs typeface="+mn-cs"/>
              </a:endParaRPr>
            </a:p>
          </p:txBody>
        </p:sp>
        <p:pic>
          <p:nvPicPr>
            <p:cNvPr id="12" name="Picture 6" descr="C:\Documents and Settings\Paul\Local Settings\Temporary Internet Files\Content.IE5\DSU1U6MR\MCj04326470000[1]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757333" y="2500306"/>
              <a:ext cx="528783" cy="4606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3" name="AutoShape 27"/>
            <p:cNvSpPr>
              <a:spLocks noChangeArrowheads="1"/>
            </p:cNvSpPr>
            <p:nvPr/>
          </p:nvSpPr>
          <p:spPr bwMode="auto">
            <a:xfrm rot="12894853" flipH="1" flipV="1">
              <a:off x="2107290" y="2350103"/>
              <a:ext cx="794007" cy="224882"/>
            </a:xfrm>
            <a:prstGeom prst="leftRightArrow">
              <a:avLst/>
            </a:prstGeom>
            <a:solidFill>
              <a:sysClr val="window" lastClr="FFFFFF"/>
            </a:solidFill>
            <a:ln w="19050" cap="flat" cmpd="sng" algn="ctr">
              <a:solidFill>
                <a:srgbClr val="C0504D"/>
              </a:solidFill>
              <a:prstDash val="solid"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bliqueTopRight">
                <a:rot lat="19499981" lon="0" rev="0"/>
              </a:camera>
              <a:lightRig rig="threePt" dir="t"/>
            </a:scene3d>
          </p:spPr>
          <p:txBody>
            <a:bodyPr wrap="none" anchor="ctr"/>
            <a:lstStyle/>
            <a:p>
              <a:pPr marL="0" marR="0" lvl="0" indent="0" algn="ctr" defTabSz="89929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fr-FR" sz="800" b="1" kern="0" dirty="0" smtClean="0">
                  <a:solidFill>
                    <a:sysClr val="windowText" lastClr="000000"/>
                  </a:solidFill>
                  <a:latin typeface="Candara" pitchFamily="34" charset="0"/>
                  <a:ea typeface="+mn-ea"/>
                  <a:cs typeface="+mn-cs"/>
                </a:rPr>
                <a:t>Import/Export</a:t>
              </a:r>
              <a:endParaRPr kumimoji="0" lang="fr-FR" sz="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ndara" pitchFamily="34" charset="0"/>
                <a:ea typeface="+mn-ea"/>
                <a:cs typeface="+mn-cs"/>
              </a:endParaRPr>
            </a:p>
          </p:txBody>
        </p:sp>
        <p:pic>
          <p:nvPicPr>
            <p:cNvPr id="14" name="Picture 2" descr="C:\Documents and Settings\Paul\Local Settings\Temporary Internet Files\Content.IE5\VR278ETY\MCj04348450000[1]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 flipH="1">
              <a:off x="1719277" y="2013242"/>
              <a:ext cx="395114" cy="3441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5" name="Double flèche verticale 14"/>
            <p:cNvSpPr/>
            <p:nvPr/>
          </p:nvSpPr>
          <p:spPr>
            <a:xfrm rot="16482786">
              <a:off x="3721075" y="2264230"/>
              <a:ext cx="211121" cy="1210659"/>
            </a:xfrm>
            <a:prstGeom prst="upDownArrow">
              <a:avLst/>
            </a:prstGeom>
            <a:solidFill>
              <a:sysClr val="window" lastClr="FFFFFF"/>
            </a:solidFill>
            <a:ln w="25400" cap="flat" cmpd="sng" algn="ctr">
              <a:solidFill>
                <a:schemeClr val="accent3">
                  <a:lumMod val="75000"/>
                </a:schemeClr>
              </a:solidFill>
              <a:prstDash val="solid"/>
            </a:ln>
            <a:effectLst/>
            <a:scene3d>
              <a:camera prst="perspectiveHeroicExtremeLeftFacing">
                <a:rot lat="0" lon="3000000" rev="21425485"/>
              </a:camera>
              <a:lightRig rig="threePt" dir="t"/>
            </a:scene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7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ndara" pitchFamily="34" charset="0"/>
                <a:ea typeface="+mn-ea"/>
                <a:cs typeface="+mn-cs"/>
              </a:endParaRPr>
            </a:p>
          </p:txBody>
        </p:sp>
        <p:pic>
          <p:nvPicPr>
            <p:cNvPr id="16" name="Picture 24" descr="MCj04339370000[1]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3118466" y="4357694"/>
              <a:ext cx="810592" cy="6600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7" name="ZoneTexte 112"/>
            <p:cNvSpPr txBox="1">
              <a:spLocks noChangeArrowheads="1"/>
            </p:cNvSpPr>
            <p:nvPr/>
          </p:nvSpPr>
          <p:spPr bwMode="auto">
            <a:xfrm rot="20808499">
              <a:off x="3095597" y="3519409"/>
              <a:ext cx="1255472" cy="4154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050" b="1" i="1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itchFamily="34" charset="0"/>
                </a:rPr>
                <a:t>Limite physique de</a:t>
              </a:r>
              <a:r>
                <a:rPr kumimoji="0" lang="fr-FR" sz="1050" b="1" i="1" u="none" strike="noStrike" kern="0" cap="none" spc="0" normalizeH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itchFamily="34" charset="0"/>
                </a:rPr>
                <a:t> 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050" b="1" i="1" u="none" strike="noStrike" kern="0" cap="none" spc="0" normalizeH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itchFamily="34" charset="0"/>
                </a:rPr>
                <a:t>GINSENG - RSCA</a:t>
              </a:r>
              <a:endParaRPr kumimoji="0" lang="fr-FR" sz="1050" b="1" i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grpSp>
          <p:nvGrpSpPr>
            <p:cNvPr id="18" name="Groupe 66"/>
            <p:cNvGrpSpPr/>
            <p:nvPr/>
          </p:nvGrpSpPr>
          <p:grpSpPr>
            <a:xfrm>
              <a:off x="5500694" y="2000240"/>
              <a:ext cx="2643206" cy="1285921"/>
              <a:chOff x="5643570" y="2143116"/>
              <a:chExt cx="2643206" cy="1285921"/>
            </a:xfrm>
          </p:grpSpPr>
          <p:sp>
            <p:nvSpPr>
              <p:cNvPr id="73" name="AutoShape 5"/>
              <p:cNvSpPr>
                <a:spLocks noChangeArrowheads="1"/>
              </p:cNvSpPr>
              <p:nvPr/>
            </p:nvSpPr>
            <p:spPr bwMode="auto">
              <a:xfrm>
                <a:off x="5643570" y="2143116"/>
                <a:ext cx="2352089" cy="1285921"/>
              </a:xfrm>
              <a:prstGeom prst="flowChartAlternateProcess">
                <a:avLst/>
              </a:prstGeom>
              <a:noFill/>
              <a:ln w="34925" cap="flat" cmpd="sng" algn="ctr">
                <a:solidFill>
                  <a:srgbClr val="4F81BD"/>
                </a:solidFill>
                <a:prstDash val="solid"/>
                <a:headEnd/>
                <a:tailEnd/>
              </a:ln>
              <a:effectLst/>
              <a:scene3d>
                <a:camera prst="isometricOffAxis1Top"/>
                <a:lightRig rig="threePt" dir="t"/>
              </a:scene3d>
            </p:spPr>
            <p:txBody>
              <a:bodyPr wrap="none" anchor="ctr"/>
              <a:lstStyle/>
              <a:p>
                <a:pPr marL="0" marR="0" lvl="0" indent="0" algn="ctr" defTabSz="89929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400" b="1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ndara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74" name="AutoShape 5"/>
              <p:cNvSpPr>
                <a:spLocks noChangeArrowheads="1"/>
              </p:cNvSpPr>
              <p:nvPr/>
            </p:nvSpPr>
            <p:spPr bwMode="auto">
              <a:xfrm>
                <a:off x="7047919" y="2429656"/>
                <a:ext cx="1238857" cy="208563"/>
              </a:xfrm>
              <a:prstGeom prst="flowChartAlternateProcess">
                <a:avLst/>
              </a:prstGeom>
              <a:solidFill>
                <a:sysClr val="window" lastClr="FFFFFF"/>
              </a:solidFill>
              <a:ln w="19050" cap="flat" cmpd="sng" algn="ctr">
                <a:solidFill>
                  <a:srgbClr val="4F81BD"/>
                </a:solidFill>
                <a:prstDash val="solid"/>
                <a:headEnd/>
                <a:tailEnd/>
              </a:ln>
              <a:effectLst/>
              <a:scene3d>
                <a:camera prst="perspectiveContrastingLeftFacing"/>
                <a:lightRig rig="threePt" dir="t"/>
              </a:scene3d>
            </p:spPr>
            <p:txBody>
              <a:bodyPr wrap="none" anchor="ctr"/>
              <a:lstStyle/>
              <a:p>
                <a:pPr marL="0" marR="0" lvl="0" indent="0" algn="ctr" defTabSz="89929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105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ndara" pitchFamily="34" charset="0"/>
                    <a:ea typeface="+mn-ea"/>
                    <a:cs typeface="+mn-cs"/>
                  </a:rPr>
                  <a:t>Centre</a:t>
                </a:r>
                <a:r>
                  <a:rPr kumimoji="0" lang="fr-FR" sz="1050" b="1" i="0" u="none" strike="noStrike" kern="0" cap="none" spc="0" normalizeH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ndara" pitchFamily="34" charset="0"/>
                    <a:ea typeface="+mn-ea"/>
                    <a:cs typeface="+mn-cs"/>
                  </a:rPr>
                  <a:t> Hospitalier</a:t>
                </a:r>
                <a:endParaRPr kumimoji="0" lang="fr-FR" sz="105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ndara" pitchFamily="34" charset="0"/>
                  <a:ea typeface="+mn-ea"/>
                  <a:cs typeface="+mn-cs"/>
                </a:endParaRPr>
              </a:p>
            </p:txBody>
          </p:sp>
          <p:pic>
            <p:nvPicPr>
              <p:cNvPr id="75" name="Picture 6" descr="C:\Documents and Settings\Paul\Local Settings\Temporary Internet Files\Content.IE5\DSU1U6MR\MCj04326470000[1].png"/>
              <p:cNvPicPr>
                <a:picLocks noChangeAspect="1" noChangeArrowheads="1"/>
              </p:cNvPicPr>
              <p:nvPr/>
            </p:nvPicPr>
            <p:blipFill>
              <a:blip r:embed="rId4" cstate="print">
                <a:clrChange>
                  <a:clrFrom>
                    <a:srgbClr val="4578D7"/>
                  </a:clrFrom>
                  <a:clrTo>
                    <a:srgbClr val="4578D7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5795566" y="2564334"/>
                <a:ext cx="528783" cy="46062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76" name="AutoShape 27"/>
              <p:cNvSpPr>
                <a:spLocks noChangeArrowheads="1"/>
              </p:cNvSpPr>
              <p:nvPr/>
            </p:nvSpPr>
            <p:spPr bwMode="auto">
              <a:xfrm rot="10499311" flipH="1" flipV="1">
                <a:off x="6221658" y="2715391"/>
                <a:ext cx="848894" cy="187872"/>
              </a:xfrm>
              <a:prstGeom prst="leftArrow">
                <a:avLst>
                  <a:gd name="adj1" fmla="val 50000"/>
                  <a:gd name="adj2" fmla="val 82592"/>
                </a:avLst>
              </a:prstGeom>
              <a:solidFill>
                <a:sysClr val="window" lastClr="FFFFFF"/>
              </a:solidFill>
              <a:ln w="19050" cap="flat" cmpd="sng" algn="ctr">
                <a:solidFill>
                  <a:srgbClr val="C0504D"/>
                </a:solidFill>
                <a:prstDash val="solid"/>
                <a:headEnd/>
                <a:tailEnd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scene3d>
                <a:camera prst="obliqueTopRight"/>
                <a:lightRig rig="threePt" dir="t"/>
              </a:scene3d>
            </p:spPr>
            <p:txBody>
              <a:bodyPr wrap="none" anchor="ctr"/>
              <a:lstStyle/>
              <a:p>
                <a:pPr marL="0" marR="0" lvl="0" indent="0" algn="ctr" defTabSz="89929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ndara" pitchFamily="34" charset="0"/>
                    <a:ea typeface="+mn-ea"/>
                    <a:cs typeface="+mn-cs"/>
                  </a:rPr>
                  <a:t>Export</a:t>
                </a:r>
                <a:endParaRPr kumimoji="0" lang="fr-FR" sz="8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ndara" pitchFamily="34" charset="0"/>
                  <a:ea typeface="+mn-ea"/>
                  <a:cs typeface="+mn-cs"/>
                </a:endParaRPr>
              </a:p>
            </p:txBody>
          </p:sp>
          <p:grpSp>
            <p:nvGrpSpPr>
              <p:cNvPr id="77" name="Groupe 115"/>
              <p:cNvGrpSpPr/>
              <p:nvPr/>
            </p:nvGrpSpPr>
            <p:grpSpPr>
              <a:xfrm>
                <a:off x="7000892" y="2571744"/>
                <a:ext cx="395114" cy="344188"/>
                <a:chOff x="21737772" y="8344743"/>
                <a:chExt cx="1281109" cy="1281109"/>
              </a:xfrm>
            </p:grpSpPr>
            <p:pic>
              <p:nvPicPr>
                <p:cNvPr id="78" name="Picture 2" descr="C:\Documents and Settings\Paul\Local Settings\Temporary Internet Files\Content.IE5\VR278ETY\MCj04348450000[1].png"/>
                <p:cNvPicPr>
                  <a:picLocks noChangeAspect="1" noChangeArrowheads="1"/>
                </p:cNvPicPr>
                <p:nvPr/>
              </p:nvPicPr>
              <p:blipFill>
                <a:blip r:embed="rId5" cstate="print"/>
                <a:srcRect/>
                <a:stretch>
                  <a:fillRect/>
                </a:stretch>
              </p:blipFill>
              <p:spPr bwMode="auto">
                <a:xfrm flipH="1">
                  <a:off x="21737772" y="8344743"/>
                  <a:ext cx="1281109" cy="128110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79" name="Croix 78"/>
                <p:cNvSpPr/>
                <p:nvPr/>
              </p:nvSpPr>
              <p:spPr bwMode="auto">
                <a:xfrm>
                  <a:off x="21944099" y="8898744"/>
                  <a:ext cx="540000" cy="540000"/>
                </a:xfrm>
                <a:prstGeom prst="plus">
                  <a:avLst>
                    <a:gd name="adj" fmla="val 38099"/>
                  </a:avLst>
                </a:prstGeom>
                <a:solidFill>
                  <a:srgbClr val="C00000"/>
                </a:solidFill>
                <a:ln>
                  <a:noFill/>
                  <a:headEnd type="none" w="med" len="med"/>
                  <a:tailEnd type="none" w="med" len="med"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cene3d>
                  <a:camera prst="isometricOffAxis2Left">
                    <a:rot lat="1080000" lon="3600000" rev="0"/>
                  </a:camera>
                  <a:lightRig rig="balanced" dir="t">
                    <a:rot lat="0" lon="0" rev="8700000"/>
                  </a:lightRig>
                </a:scene3d>
                <a:sp3d>
                  <a:bevelT w="190500" h="38100"/>
                </a:sp3d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449263" rtl="0" eaLnBrk="1" fontAlgn="base" latinLnBrk="0" hangingPunct="1">
                    <a:lnSpc>
                      <a:spcPct val="87000"/>
                    </a:lnSpc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Arial" charset="0"/>
                    <a:buNone/>
                    <a:tabLst/>
                  </a:pPr>
                  <a:endParaRPr kumimoji="0" lang="fr-FR" sz="700" b="0" i="0" u="none" strike="noStrike" cap="none" normalizeH="0" baseline="0" smtClean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Arial" charset="0"/>
                  </a:endParaRPr>
                </a:p>
              </p:txBody>
            </p:sp>
          </p:grpSp>
        </p:grpSp>
        <p:pic>
          <p:nvPicPr>
            <p:cNvPr id="19" name="Picture 2" descr="C:\Documents and Settings\Paul\Local Settings\Temporary Internet Files\Content.IE5\F277Q1E1\MCj04339400000[1].png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4572000" y="2571744"/>
              <a:ext cx="528783" cy="460628"/>
            </a:xfrm>
            <a:prstGeom prst="rect">
              <a:avLst/>
            </a:prstGeom>
            <a:noFill/>
          </p:spPr>
        </p:pic>
        <p:sp>
          <p:nvSpPr>
            <p:cNvPr id="20" name="AutoShape 5"/>
            <p:cNvSpPr>
              <a:spLocks noChangeArrowheads="1"/>
            </p:cNvSpPr>
            <p:nvPr/>
          </p:nvSpPr>
          <p:spPr bwMode="auto">
            <a:xfrm rot="21417802">
              <a:off x="3184017" y="826754"/>
              <a:ext cx="931174" cy="2963346"/>
            </a:xfrm>
            <a:prstGeom prst="flowChartAlternateProcess">
              <a:avLst/>
            </a:prstGeom>
            <a:noFill/>
            <a:ln w="34925" cap="flat" cmpd="sng" algn="ctr">
              <a:solidFill>
                <a:schemeClr val="accent3">
                  <a:lumMod val="75000"/>
                </a:schemeClr>
              </a:solidFill>
              <a:prstDash val="solid"/>
              <a:headEnd/>
              <a:tailEnd/>
            </a:ln>
            <a:effectLst/>
            <a:scene3d>
              <a:camera prst="isometricOffAxis1Top"/>
              <a:lightRig rig="threePt" dir="t"/>
            </a:scene3d>
          </p:spPr>
          <p:txBody>
            <a:bodyPr wrap="none" anchor="ctr"/>
            <a:lstStyle/>
            <a:p>
              <a:pPr marL="0" marR="0" lvl="0" indent="0" algn="ctr" defTabSz="89929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4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ndara" pitchFamily="34" charset="0"/>
                <a:ea typeface="+mn-ea"/>
                <a:cs typeface="+mn-cs"/>
              </a:endParaRPr>
            </a:p>
          </p:txBody>
        </p:sp>
        <p:pic>
          <p:nvPicPr>
            <p:cNvPr id="21" name="Picture 6" descr="C:\Documents and Settings\Paul\Local Settings\Temporary Internet Files\Content.IE5\DSU1U6MR\MCj04326470000[1]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686027" y="2285992"/>
              <a:ext cx="528783" cy="4606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2" name="AutoShape 5"/>
            <p:cNvSpPr>
              <a:spLocks noChangeArrowheads="1"/>
            </p:cNvSpPr>
            <p:nvPr/>
          </p:nvSpPr>
          <p:spPr bwMode="auto">
            <a:xfrm>
              <a:off x="2357422" y="1643050"/>
              <a:ext cx="1032595" cy="208563"/>
            </a:xfrm>
            <a:prstGeom prst="flowChartAlternateProcess">
              <a:avLst/>
            </a:prstGeom>
            <a:solidFill>
              <a:sysClr val="window" lastClr="FFFFFF"/>
            </a:solidFill>
            <a:ln w="19050" cap="flat" cmpd="sng" algn="ctr">
              <a:solidFill>
                <a:schemeClr val="accent3">
                  <a:lumMod val="75000"/>
                </a:schemeClr>
              </a:solidFill>
              <a:prstDash val="solid"/>
              <a:headEnd/>
              <a:tailEnd/>
            </a:ln>
            <a:effectLst/>
            <a:scene3d>
              <a:camera prst="perspectiveContrastingRightFacing">
                <a:rot lat="600000" lon="19200000" rev="213211"/>
              </a:camera>
              <a:lightRig rig="threePt" dir="t"/>
            </a:scene3d>
          </p:spPr>
          <p:txBody>
            <a:bodyPr wrap="none" anchor="ctr"/>
            <a:lstStyle/>
            <a:p>
              <a:pPr marL="0" marR="0" lvl="0" indent="0" algn="ctr" defTabSz="89929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05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ndara" pitchFamily="34" charset="0"/>
                  <a:ea typeface="+mn-ea"/>
                  <a:cs typeface="+mn-cs"/>
                </a:rPr>
                <a:t>Laboratoire ACP</a:t>
              </a:r>
              <a:endParaRPr kumimoji="0" lang="fr-FR" sz="105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ndara" pitchFamily="34" charset="0"/>
                <a:ea typeface="+mn-ea"/>
                <a:cs typeface="+mn-cs"/>
              </a:endParaRPr>
            </a:p>
          </p:txBody>
        </p:sp>
        <p:sp>
          <p:nvSpPr>
            <p:cNvPr id="23" name="AutoShape 27"/>
            <p:cNvSpPr>
              <a:spLocks noChangeArrowheads="1"/>
            </p:cNvSpPr>
            <p:nvPr/>
          </p:nvSpPr>
          <p:spPr bwMode="auto">
            <a:xfrm rot="12971646" flipH="1" flipV="1">
              <a:off x="3269360" y="2137690"/>
              <a:ext cx="535997" cy="215669"/>
            </a:xfrm>
            <a:prstGeom prst="rightArrow">
              <a:avLst/>
            </a:prstGeom>
            <a:solidFill>
              <a:sysClr val="window" lastClr="FFFFFF"/>
            </a:solidFill>
            <a:ln w="19050" cap="flat" cmpd="sng" algn="ctr">
              <a:solidFill>
                <a:srgbClr val="C0504D"/>
              </a:solidFill>
              <a:prstDash val="solid"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bliqueTopRight"/>
              <a:lightRig rig="threePt" dir="t"/>
            </a:scene3d>
          </p:spPr>
          <p:txBody>
            <a:bodyPr wrap="none" anchor="ctr"/>
            <a:lstStyle/>
            <a:p>
              <a:pPr marL="0" marR="0" lvl="0" indent="0" algn="ctr" defTabSz="89929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8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ndara" pitchFamily="34" charset="0"/>
                  <a:ea typeface="+mn-ea"/>
                  <a:cs typeface="+mn-cs"/>
                </a:rPr>
                <a:t>Export</a:t>
              </a:r>
              <a:endParaRPr kumimoji="0" lang="fr-FR" sz="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ndara" pitchFamily="34" charset="0"/>
                <a:ea typeface="+mn-ea"/>
                <a:cs typeface="+mn-cs"/>
              </a:endParaRPr>
            </a:p>
          </p:txBody>
        </p:sp>
        <p:grpSp>
          <p:nvGrpSpPr>
            <p:cNvPr id="24" name="Groupe 76"/>
            <p:cNvGrpSpPr/>
            <p:nvPr/>
          </p:nvGrpSpPr>
          <p:grpSpPr>
            <a:xfrm>
              <a:off x="3043085" y="1813409"/>
              <a:ext cx="395114" cy="344188"/>
              <a:chOff x="2643174" y="857232"/>
              <a:chExt cx="395114" cy="344188"/>
            </a:xfrm>
          </p:grpSpPr>
          <p:pic>
            <p:nvPicPr>
              <p:cNvPr id="71" name="Picture 2" descr="C:\Documents and Settings\Paul\Local Settings\Temporary Internet Files\Content.IE5\VR278ETY\MCj04348450000[1].png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 flipH="1">
                <a:off x="2643174" y="857232"/>
                <a:ext cx="395114" cy="3441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72" name="Croix 71"/>
              <p:cNvSpPr/>
              <p:nvPr/>
            </p:nvSpPr>
            <p:spPr bwMode="auto">
              <a:xfrm>
                <a:off x="2714612" y="1000108"/>
                <a:ext cx="166544" cy="145079"/>
              </a:xfrm>
              <a:prstGeom prst="plus">
                <a:avLst>
                  <a:gd name="adj" fmla="val 38099"/>
                </a:avLst>
              </a:prstGeom>
              <a:solidFill>
                <a:srgbClr val="C00000"/>
              </a:solidFill>
              <a:ln>
                <a:noFill/>
                <a:headEnd type="none" w="med" len="med"/>
                <a:tailEnd type="none" w="med" len="med"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isometricOffAxis2Left">
                  <a:rot lat="1080000" lon="360000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49263" rtl="0" eaLnBrk="1" fontAlgn="base" latinLnBrk="0" hangingPunct="1">
                  <a:lnSpc>
                    <a:spcPct val="87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Arial" charset="0"/>
                  <a:buNone/>
                  <a:tabLst/>
                </a:pPr>
                <a:endParaRPr kumimoji="0" lang="fr-FR" sz="700" b="0" i="0" u="none" strike="noStrike" cap="none" normalizeH="0" baseline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Arial" charset="0"/>
                </a:endParaRPr>
              </a:p>
            </p:txBody>
          </p:sp>
        </p:grpSp>
        <p:sp>
          <p:nvSpPr>
            <p:cNvPr id="25" name="Double flèche verticale 24"/>
            <p:cNvSpPr/>
            <p:nvPr/>
          </p:nvSpPr>
          <p:spPr>
            <a:xfrm rot="15236714">
              <a:off x="5371132" y="2540189"/>
              <a:ext cx="211121" cy="562042"/>
            </a:xfrm>
            <a:prstGeom prst="upDownArrow">
              <a:avLst/>
            </a:prstGeom>
            <a:solidFill>
              <a:sysClr val="window" lastClr="FFFFFF"/>
            </a:solidFill>
            <a:ln w="25400" cap="flat" cmpd="sng" algn="ctr">
              <a:solidFill>
                <a:schemeClr val="accent1"/>
              </a:solidFill>
              <a:prstDash val="solid"/>
            </a:ln>
            <a:effectLst/>
            <a:scene3d>
              <a:camera prst="perspectiveHeroicExtremeLeftFacing">
                <a:rot lat="0" lon="3000000" rev="21425485"/>
              </a:camera>
              <a:lightRig rig="threePt" dir="t"/>
            </a:scene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7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ndara" pitchFamily="34" charset="0"/>
                <a:ea typeface="+mn-ea"/>
                <a:cs typeface="+mn-cs"/>
              </a:endParaRPr>
            </a:p>
          </p:txBody>
        </p:sp>
        <p:sp>
          <p:nvSpPr>
            <p:cNvPr id="26" name="Virage 25"/>
            <p:cNvSpPr/>
            <p:nvPr/>
          </p:nvSpPr>
          <p:spPr>
            <a:xfrm rot="5400000" flipH="1">
              <a:off x="3730583" y="3511390"/>
              <a:ext cx="1495311" cy="616150"/>
            </a:xfrm>
            <a:prstGeom prst="bentArrow">
              <a:avLst>
                <a:gd name="adj1" fmla="val 15156"/>
                <a:gd name="adj2" fmla="val 14117"/>
                <a:gd name="adj3" fmla="val 25629"/>
                <a:gd name="adj4" fmla="val 89556"/>
              </a:avLst>
            </a:prstGeom>
            <a:ln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700"/>
            </a:p>
          </p:txBody>
        </p:sp>
        <p:pic>
          <p:nvPicPr>
            <p:cNvPr id="27" name="Picture 23" descr="MCj04247660000[1]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4071934" y="4357694"/>
              <a:ext cx="691914" cy="6219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28" name="Groupe 155"/>
            <p:cNvGrpSpPr/>
            <p:nvPr/>
          </p:nvGrpSpPr>
          <p:grpSpPr>
            <a:xfrm>
              <a:off x="4718020" y="3071807"/>
              <a:ext cx="1767076" cy="1907835"/>
              <a:chOff x="14579444" y="10600112"/>
              <a:chExt cx="5729526" cy="7101183"/>
            </a:xfrm>
          </p:grpSpPr>
          <p:sp>
            <p:nvSpPr>
              <p:cNvPr id="68" name="Virage 67"/>
              <p:cNvSpPr/>
              <p:nvPr/>
            </p:nvSpPr>
            <p:spPr>
              <a:xfrm rot="5400000" flipH="1" flipV="1">
                <a:off x="12718003" y="12461553"/>
                <a:ext cx="5565716" cy="1842834"/>
              </a:xfrm>
              <a:prstGeom prst="bentArrow">
                <a:avLst>
                  <a:gd name="adj1" fmla="val 15156"/>
                  <a:gd name="adj2" fmla="val 14117"/>
                  <a:gd name="adj3" fmla="val 25629"/>
                  <a:gd name="adj4" fmla="val 89556"/>
                </a:avLst>
              </a:prstGeom>
              <a:ln/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700"/>
              </a:p>
            </p:txBody>
          </p:sp>
          <p:pic>
            <p:nvPicPr>
              <p:cNvPr id="69" name="Picture 23" descr="MCj04247660000[1]"/>
              <p:cNvPicPr>
                <a:picLocks noChangeAspect="1" noChangeArrowheads="1"/>
              </p:cNvPicPr>
              <p:nvPr/>
            </p:nvPicPr>
            <p:blipFill>
              <a:blip r:embed="rId8" cstate="print"/>
              <a:srcRect/>
              <a:stretch>
                <a:fillRect/>
              </a:stretch>
            </p:blipFill>
            <p:spPr bwMode="auto">
              <a:xfrm flipH="1">
                <a:off x="15959011" y="15386335"/>
                <a:ext cx="2199235" cy="231496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70" name="Picture 2"/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275321" y="15120422"/>
                <a:ext cx="2033649" cy="2430034"/>
              </a:xfrm>
              <a:prstGeom prst="rect">
                <a:avLst/>
              </a:prstGeom>
              <a:noFill/>
              <a:ln>
                <a:noFill/>
              </a:ln>
              <a:effectLst/>
              <a:scene3d>
                <a:camera prst="orthographicFront">
                  <a:rot lat="0" lon="2100000" rev="0"/>
                </a:camera>
                <a:lightRig rig="threePt" dir="t"/>
              </a:scene3d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pic>
          <p:nvPicPr>
            <p:cNvPr id="29" name="Picture 4" descr="C:\Documents and Settings\Paul\Local Settings\Temporary Internet Files\Content.IE5\VR278ETY\MCj04325930000[2].png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4572000" y="3914869"/>
              <a:ext cx="387771" cy="3377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0" name="ZoneTexte 112"/>
            <p:cNvSpPr txBox="1">
              <a:spLocks noChangeArrowheads="1"/>
            </p:cNvSpPr>
            <p:nvPr/>
          </p:nvSpPr>
          <p:spPr bwMode="auto">
            <a:xfrm rot="20965303">
              <a:off x="6957183" y="4037979"/>
              <a:ext cx="1225015" cy="4154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050" b="1" i="1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itchFamily="34" charset="0"/>
                </a:rPr>
                <a:t>Limite physique de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050" b="1" i="1" u="none" strike="noStrike" kern="0" cap="none" spc="0" normalizeH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itchFamily="34" charset="0"/>
                </a:rPr>
                <a:t> GINSENG - RSPA</a:t>
              </a:r>
              <a:endParaRPr kumimoji="0" lang="fr-FR" sz="1050" b="1" i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31" name="ZoneTexte 242"/>
            <p:cNvSpPr txBox="1">
              <a:spLocks noChangeArrowheads="1"/>
            </p:cNvSpPr>
            <p:nvPr/>
          </p:nvSpPr>
          <p:spPr bwMode="auto">
            <a:xfrm>
              <a:off x="4857752" y="3857628"/>
              <a:ext cx="688638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fr-FR" sz="1000" b="1" kern="0" dirty="0" smtClean="0">
                  <a:solidFill>
                    <a:sysClr val="windowText" lastClr="000000"/>
                  </a:solidFill>
                  <a:latin typeface="Candara" pitchFamily="34" charset="0"/>
                </a:rPr>
                <a:t>Certificat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fr-FR" sz="1000" b="1" kern="0" dirty="0" smtClean="0">
                  <a:solidFill>
                    <a:sysClr val="windowText" lastClr="000000"/>
                  </a:solidFill>
                  <a:latin typeface="Candara" pitchFamily="34" charset="0"/>
                </a:rPr>
                <a:t>X509</a:t>
              </a:r>
              <a:endParaRPr kumimoji="0" lang="fr-FR" sz="10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ndara" pitchFamily="34" charset="0"/>
              </a:endParaRPr>
            </a:p>
          </p:txBody>
        </p:sp>
        <p:sp>
          <p:nvSpPr>
            <p:cNvPr id="32" name="Pentagone 31"/>
            <p:cNvSpPr/>
            <p:nvPr/>
          </p:nvSpPr>
          <p:spPr>
            <a:xfrm>
              <a:off x="4846318" y="5589240"/>
              <a:ext cx="4138132" cy="288032"/>
            </a:xfrm>
            <a:prstGeom prst="homePlate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ndara" pitchFamily="34" charset="0"/>
                </a:rPr>
                <a:t>Partie GINSENG - Périnatalité</a:t>
              </a:r>
              <a:endParaRPr lang="fr-FR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itchFamily="34" charset="0"/>
              </a:endParaRPr>
            </a:p>
          </p:txBody>
        </p:sp>
        <p:sp>
          <p:nvSpPr>
            <p:cNvPr id="33" name="Pentagone 32"/>
            <p:cNvSpPr/>
            <p:nvPr/>
          </p:nvSpPr>
          <p:spPr>
            <a:xfrm flipH="1">
              <a:off x="611560" y="5589240"/>
              <a:ext cx="4248472" cy="288032"/>
            </a:xfrm>
            <a:prstGeom prst="homePlate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ndara" pitchFamily="34" charset="0"/>
                </a:rPr>
                <a:t>Partie GINSENG - RSCA</a:t>
              </a:r>
              <a:endParaRPr lang="fr-FR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itchFamily="34" charset="0"/>
              </a:endParaRPr>
            </a:p>
          </p:txBody>
        </p:sp>
        <p:sp>
          <p:nvSpPr>
            <p:cNvPr id="34" name="Croix 33"/>
            <p:cNvSpPr/>
            <p:nvPr/>
          </p:nvSpPr>
          <p:spPr bwMode="auto">
            <a:xfrm>
              <a:off x="1757201" y="2143116"/>
              <a:ext cx="166544" cy="145079"/>
            </a:xfrm>
            <a:prstGeom prst="plus">
              <a:avLst>
                <a:gd name="adj" fmla="val 38099"/>
              </a:avLst>
            </a:prstGeom>
            <a:solidFill>
              <a:srgbClr val="C00000"/>
            </a:solidFill>
            <a:ln>
              <a:noFill/>
              <a:headEnd type="none" w="med" len="med"/>
              <a:tailEnd type="none" w="med" len="med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isometricOffAxis2Left">
                <a:rot lat="1080000" lon="360000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1" fontAlgn="base" latinLnBrk="0" hangingPunct="1">
                <a:lnSpc>
                  <a:spcPct val="87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endParaRPr kumimoji="0" lang="fr-FR" sz="7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endParaRPr>
            </a:p>
          </p:txBody>
        </p:sp>
        <p:sp>
          <p:nvSpPr>
            <p:cNvPr id="35" name="AutoShape 5"/>
            <p:cNvSpPr>
              <a:spLocks noChangeArrowheads="1"/>
            </p:cNvSpPr>
            <p:nvPr/>
          </p:nvSpPr>
          <p:spPr bwMode="auto">
            <a:xfrm rot="21411749">
              <a:off x="944073" y="991733"/>
              <a:ext cx="1073875" cy="3553550"/>
            </a:xfrm>
            <a:prstGeom prst="flowChartAlternateProcess">
              <a:avLst/>
            </a:prstGeom>
            <a:noFill/>
            <a:ln w="44450" cap="flat" cmpd="sng" algn="ctr">
              <a:solidFill>
                <a:srgbClr val="92D050"/>
              </a:solidFill>
              <a:prstDash val="solid"/>
              <a:headEnd/>
              <a:tailEnd/>
            </a:ln>
            <a:effectLst/>
            <a:scene3d>
              <a:camera prst="isometricOffAxis1Top"/>
              <a:lightRig rig="threePt" dir="t"/>
            </a:scene3d>
          </p:spPr>
          <p:txBody>
            <a:bodyPr wrap="none" anchor="ctr"/>
            <a:lstStyle/>
            <a:p>
              <a:pPr marL="0" marR="0" lvl="0" indent="0" algn="ctr" defTabSz="89929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4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ndara" pitchFamily="34" charset="0"/>
                <a:ea typeface="+mn-ea"/>
                <a:cs typeface="+mn-cs"/>
              </a:endParaRPr>
            </a:p>
          </p:txBody>
        </p:sp>
        <p:sp>
          <p:nvSpPr>
            <p:cNvPr id="36" name="AutoShape 5"/>
            <p:cNvSpPr>
              <a:spLocks noChangeArrowheads="1"/>
            </p:cNvSpPr>
            <p:nvPr/>
          </p:nvSpPr>
          <p:spPr bwMode="auto">
            <a:xfrm>
              <a:off x="-28749" y="2071678"/>
              <a:ext cx="1164791" cy="208563"/>
            </a:xfrm>
            <a:prstGeom prst="flowChartAlternateProcess">
              <a:avLst/>
            </a:prstGeom>
            <a:solidFill>
              <a:sysClr val="window" lastClr="FFFFFF"/>
            </a:solidFill>
            <a:ln w="19050" cap="flat" cmpd="sng" algn="ctr">
              <a:solidFill>
                <a:srgbClr val="92D050"/>
              </a:solidFill>
              <a:prstDash val="solid"/>
              <a:headEnd/>
              <a:tailEnd/>
            </a:ln>
            <a:effectLst/>
            <a:scene3d>
              <a:camera prst="perspectiveContrastingRightFacing">
                <a:rot lat="600000" lon="19200000" rev="213211"/>
              </a:camera>
              <a:lightRig rig="threePt" dir="t"/>
            </a:scene3d>
          </p:spPr>
          <p:txBody>
            <a:bodyPr wrap="none" anchor="ctr"/>
            <a:lstStyle/>
            <a:p>
              <a:pPr marL="0" marR="0" lvl="0" indent="0" algn="ctr" defTabSz="89929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05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ndara" pitchFamily="34" charset="0"/>
                  <a:ea typeface="+mn-ea"/>
                  <a:cs typeface="+mn-cs"/>
                </a:rPr>
                <a:t>Dépistage organisé</a:t>
              </a:r>
              <a:endParaRPr kumimoji="0" lang="fr-FR" sz="105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ndara" pitchFamily="34" charset="0"/>
                <a:ea typeface="+mn-ea"/>
                <a:cs typeface="+mn-cs"/>
              </a:endParaRPr>
            </a:p>
          </p:txBody>
        </p:sp>
        <p:pic>
          <p:nvPicPr>
            <p:cNvPr id="37" name="Picture 6" descr="C:\Documents and Settings\Paul\Local Settings\Temporary Internet Files\Content.IE5\DSU1U6MR\MCj04326470000[1]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685763" y="2786058"/>
              <a:ext cx="528783" cy="4606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8" name="AutoShape 27"/>
            <p:cNvSpPr>
              <a:spLocks noChangeArrowheads="1"/>
            </p:cNvSpPr>
            <p:nvPr/>
          </p:nvSpPr>
          <p:spPr bwMode="auto">
            <a:xfrm rot="12894853" flipH="1" flipV="1">
              <a:off x="1035720" y="2635855"/>
              <a:ext cx="794007" cy="224882"/>
            </a:xfrm>
            <a:prstGeom prst="leftRightArrow">
              <a:avLst/>
            </a:prstGeom>
            <a:solidFill>
              <a:sysClr val="window" lastClr="FFFFFF"/>
            </a:solidFill>
            <a:ln w="19050" cap="flat" cmpd="sng" algn="ctr">
              <a:solidFill>
                <a:srgbClr val="C0504D"/>
              </a:solidFill>
              <a:prstDash val="solid"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bliqueTopRight">
                <a:rot lat="19499981" lon="0" rev="0"/>
              </a:camera>
              <a:lightRig rig="threePt" dir="t"/>
            </a:scene3d>
          </p:spPr>
          <p:txBody>
            <a:bodyPr wrap="none" anchor="ctr"/>
            <a:lstStyle/>
            <a:p>
              <a:pPr marL="0" marR="0" lvl="0" indent="0" algn="ctr" defTabSz="89929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fr-FR" sz="800" b="1" kern="0" dirty="0" smtClean="0">
                  <a:solidFill>
                    <a:sysClr val="windowText" lastClr="000000"/>
                  </a:solidFill>
                  <a:latin typeface="Candara" pitchFamily="34" charset="0"/>
                  <a:ea typeface="+mn-ea"/>
                  <a:cs typeface="+mn-cs"/>
                </a:rPr>
                <a:t>Import/Export</a:t>
              </a:r>
              <a:endParaRPr kumimoji="0" lang="fr-FR" sz="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ndara" pitchFamily="34" charset="0"/>
                <a:ea typeface="+mn-ea"/>
                <a:cs typeface="+mn-cs"/>
              </a:endParaRPr>
            </a:p>
          </p:txBody>
        </p:sp>
        <p:pic>
          <p:nvPicPr>
            <p:cNvPr id="39" name="Picture 2" descr="C:\Documents and Settings\Paul\Local Settings\Temporary Internet Files\Content.IE5\VR278ETY\MCj04348450000[1]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 flipH="1">
              <a:off x="647707" y="2298994"/>
              <a:ext cx="395114" cy="3441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0" name="Croix 39"/>
            <p:cNvSpPr/>
            <p:nvPr/>
          </p:nvSpPr>
          <p:spPr bwMode="auto">
            <a:xfrm>
              <a:off x="685631" y="2428868"/>
              <a:ext cx="166544" cy="145079"/>
            </a:xfrm>
            <a:prstGeom prst="plus">
              <a:avLst>
                <a:gd name="adj" fmla="val 38099"/>
              </a:avLst>
            </a:prstGeom>
            <a:solidFill>
              <a:srgbClr val="C00000"/>
            </a:solidFill>
            <a:ln>
              <a:noFill/>
              <a:headEnd type="none" w="med" len="med"/>
              <a:tailEnd type="none" w="med" len="med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isometricOffAxis2Left">
                <a:rot lat="1080000" lon="360000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1" fontAlgn="base" latinLnBrk="0" hangingPunct="1">
                <a:lnSpc>
                  <a:spcPct val="87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endParaRPr kumimoji="0" lang="fr-FR" sz="7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endParaRPr>
            </a:p>
          </p:txBody>
        </p:sp>
        <p:sp>
          <p:nvSpPr>
            <p:cNvPr id="41" name="Double flèche verticale 40"/>
            <p:cNvSpPr/>
            <p:nvPr/>
          </p:nvSpPr>
          <p:spPr>
            <a:xfrm rot="17892862">
              <a:off x="4177101" y="2454360"/>
              <a:ext cx="211121" cy="527150"/>
            </a:xfrm>
            <a:prstGeom prst="upDownArrow">
              <a:avLst/>
            </a:prstGeom>
            <a:solidFill>
              <a:sysClr val="window" lastClr="FFFFFF"/>
            </a:solidFill>
            <a:ln w="25400" cap="flat" cmpd="sng" algn="ctr">
              <a:solidFill>
                <a:schemeClr val="accent3">
                  <a:lumMod val="75000"/>
                </a:schemeClr>
              </a:solidFill>
              <a:prstDash val="solid"/>
            </a:ln>
            <a:effectLst/>
            <a:scene3d>
              <a:camera prst="perspectiveHeroicExtremeLeftFacing">
                <a:rot lat="0" lon="3000000" rev="21425485"/>
              </a:camera>
              <a:lightRig rig="threePt" dir="t"/>
            </a:scene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7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ndara" pitchFamily="34" charset="0"/>
                <a:ea typeface="+mn-ea"/>
                <a:cs typeface="+mn-cs"/>
              </a:endParaRPr>
            </a:p>
          </p:txBody>
        </p:sp>
        <p:sp>
          <p:nvSpPr>
            <p:cNvPr id="42" name="Double flèche verticale 41"/>
            <p:cNvSpPr/>
            <p:nvPr/>
          </p:nvSpPr>
          <p:spPr>
            <a:xfrm rot="15975363">
              <a:off x="3328879" y="2031883"/>
              <a:ext cx="211121" cy="2144826"/>
            </a:xfrm>
            <a:prstGeom prst="upDownArrow">
              <a:avLst/>
            </a:prstGeom>
            <a:solidFill>
              <a:sysClr val="window" lastClr="FFFFFF"/>
            </a:solidFill>
            <a:ln w="25400" cap="flat" cmpd="sng" algn="ctr">
              <a:solidFill>
                <a:schemeClr val="accent3">
                  <a:lumMod val="75000"/>
                </a:schemeClr>
              </a:solidFill>
              <a:prstDash val="solid"/>
            </a:ln>
            <a:effectLst/>
            <a:scene3d>
              <a:camera prst="perspectiveHeroicExtremeLeftFacing">
                <a:rot lat="0" lon="3000000" rev="21425485"/>
              </a:camera>
              <a:lightRig rig="threePt" dir="t"/>
            </a:scene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7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ndara" pitchFamily="34" charset="0"/>
                <a:ea typeface="+mn-ea"/>
                <a:cs typeface="+mn-cs"/>
              </a:endParaRPr>
            </a:p>
          </p:txBody>
        </p:sp>
        <p:pic>
          <p:nvPicPr>
            <p:cNvPr id="43" name="Picture 2" descr="C:\partage\présentation\ca-rsca\CPS001.tif"/>
            <p:cNvPicPr>
              <a:picLocks noChangeAspect="1" noChangeArrowheads="1"/>
            </p:cNvPicPr>
            <p:nvPr/>
          </p:nvPicPr>
          <p:blipFill>
            <a:blip r:embed="rId11" cstate="print"/>
            <a:srcRect/>
            <a:stretch>
              <a:fillRect/>
            </a:stretch>
          </p:blipFill>
          <p:spPr bwMode="auto">
            <a:xfrm rot="920062">
              <a:off x="3857620" y="5000636"/>
              <a:ext cx="453437" cy="285752"/>
            </a:xfrm>
            <a:prstGeom prst="rect">
              <a:avLst/>
            </a:prstGeom>
            <a:noFill/>
          </p:spPr>
        </p:pic>
        <p:pic>
          <p:nvPicPr>
            <p:cNvPr id="44" name="Picture 2" descr="C:\partage\présentation\ca-rsca\CPS001.tif"/>
            <p:cNvPicPr>
              <a:picLocks noChangeAspect="1" noChangeArrowheads="1"/>
            </p:cNvPicPr>
            <p:nvPr/>
          </p:nvPicPr>
          <p:blipFill>
            <a:blip r:embed="rId12" cstate="print"/>
            <a:srcRect/>
            <a:stretch>
              <a:fillRect/>
            </a:stretch>
          </p:blipFill>
          <p:spPr bwMode="auto">
            <a:xfrm rot="20210395">
              <a:off x="5643570" y="5000636"/>
              <a:ext cx="500066" cy="315138"/>
            </a:xfrm>
            <a:prstGeom prst="rect">
              <a:avLst/>
            </a:prstGeom>
            <a:noFill/>
          </p:spPr>
        </p:pic>
        <p:sp>
          <p:nvSpPr>
            <p:cNvPr id="45" name="ZoneTexte 242"/>
            <p:cNvSpPr txBox="1">
              <a:spLocks noChangeArrowheads="1"/>
            </p:cNvSpPr>
            <p:nvPr/>
          </p:nvSpPr>
          <p:spPr bwMode="auto">
            <a:xfrm>
              <a:off x="4357686" y="5032472"/>
              <a:ext cx="1143008" cy="4154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fr-FR" sz="1050" b="1" kern="0" dirty="0" smtClean="0">
                  <a:solidFill>
                    <a:sysClr val="windowText" lastClr="000000"/>
                  </a:solidFill>
                  <a:latin typeface="Candara" pitchFamily="34" charset="0"/>
                </a:rPr>
                <a:t>Carte CPS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05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ndara" pitchFamily="34" charset="0"/>
                </a:rPr>
                <a:t>du médecin</a:t>
              </a:r>
              <a:endParaRPr kumimoji="0" lang="fr-FR" sz="105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ndara" pitchFamily="34" charset="0"/>
              </a:endParaRPr>
            </a:p>
          </p:txBody>
        </p:sp>
        <p:grpSp>
          <p:nvGrpSpPr>
            <p:cNvPr id="46" name="Groupe 67"/>
            <p:cNvGrpSpPr/>
            <p:nvPr/>
          </p:nvGrpSpPr>
          <p:grpSpPr>
            <a:xfrm>
              <a:off x="6143636" y="2428831"/>
              <a:ext cx="2643206" cy="1285921"/>
              <a:chOff x="5643570" y="2143116"/>
              <a:chExt cx="2643206" cy="1285921"/>
            </a:xfrm>
          </p:grpSpPr>
          <p:sp>
            <p:nvSpPr>
              <p:cNvPr id="61" name="AutoShape 5"/>
              <p:cNvSpPr>
                <a:spLocks noChangeArrowheads="1"/>
              </p:cNvSpPr>
              <p:nvPr/>
            </p:nvSpPr>
            <p:spPr bwMode="auto">
              <a:xfrm>
                <a:off x="5643570" y="2143116"/>
                <a:ext cx="2352089" cy="1285921"/>
              </a:xfrm>
              <a:prstGeom prst="flowChartAlternateProcess">
                <a:avLst/>
              </a:prstGeom>
              <a:noFill/>
              <a:ln w="34925" cap="flat" cmpd="sng" algn="ctr">
                <a:solidFill>
                  <a:srgbClr val="4F81BD"/>
                </a:solidFill>
                <a:prstDash val="solid"/>
                <a:headEnd/>
                <a:tailEnd/>
              </a:ln>
              <a:effectLst/>
              <a:scene3d>
                <a:camera prst="isometricOffAxis1Top"/>
                <a:lightRig rig="threePt" dir="t"/>
              </a:scene3d>
            </p:spPr>
            <p:txBody>
              <a:bodyPr wrap="none" anchor="ctr"/>
              <a:lstStyle/>
              <a:p>
                <a:pPr marL="0" marR="0" lvl="0" indent="0" algn="ctr" defTabSz="89929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400" b="1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ndara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62" name="AutoShape 5"/>
              <p:cNvSpPr>
                <a:spLocks noChangeArrowheads="1"/>
              </p:cNvSpPr>
              <p:nvPr/>
            </p:nvSpPr>
            <p:spPr bwMode="auto">
              <a:xfrm>
                <a:off x="7047919" y="2429656"/>
                <a:ext cx="1238857" cy="208563"/>
              </a:xfrm>
              <a:prstGeom prst="flowChartAlternateProcess">
                <a:avLst/>
              </a:prstGeom>
              <a:solidFill>
                <a:sysClr val="window" lastClr="FFFFFF"/>
              </a:solidFill>
              <a:ln w="19050" cap="flat" cmpd="sng" algn="ctr">
                <a:solidFill>
                  <a:srgbClr val="4F81BD"/>
                </a:solidFill>
                <a:prstDash val="solid"/>
                <a:headEnd/>
                <a:tailEnd/>
              </a:ln>
              <a:effectLst/>
              <a:scene3d>
                <a:camera prst="perspectiveContrastingLeftFacing"/>
                <a:lightRig rig="threePt" dir="t"/>
              </a:scene3d>
            </p:spPr>
            <p:txBody>
              <a:bodyPr wrap="none" anchor="ctr"/>
              <a:lstStyle/>
              <a:p>
                <a:pPr marL="0" marR="0" lvl="0" indent="0" algn="ctr" defTabSz="89929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105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ndara" pitchFamily="34" charset="0"/>
                    <a:ea typeface="+mn-ea"/>
                    <a:cs typeface="+mn-cs"/>
                  </a:rPr>
                  <a:t>Centre</a:t>
                </a:r>
                <a:r>
                  <a:rPr kumimoji="0" lang="fr-FR" sz="1050" b="1" i="0" u="none" strike="noStrike" kern="0" cap="none" spc="0" normalizeH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ndara" pitchFamily="34" charset="0"/>
                    <a:ea typeface="+mn-ea"/>
                    <a:cs typeface="+mn-cs"/>
                  </a:rPr>
                  <a:t> Hospitalier</a:t>
                </a:r>
                <a:endParaRPr kumimoji="0" lang="fr-FR" sz="105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ndara" pitchFamily="34" charset="0"/>
                  <a:ea typeface="+mn-ea"/>
                  <a:cs typeface="+mn-cs"/>
                </a:endParaRPr>
              </a:p>
            </p:txBody>
          </p:sp>
          <p:pic>
            <p:nvPicPr>
              <p:cNvPr id="63" name="Picture 6" descr="C:\Documents and Settings\Paul\Local Settings\Temporary Internet Files\Content.IE5\DSU1U6MR\MCj04326470000[1].png"/>
              <p:cNvPicPr>
                <a:picLocks noChangeAspect="1" noChangeArrowheads="1"/>
              </p:cNvPicPr>
              <p:nvPr/>
            </p:nvPicPr>
            <p:blipFill>
              <a:blip r:embed="rId4" cstate="print">
                <a:clrChange>
                  <a:clrFrom>
                    <a:srgbClr val="4578D7"/>
                  </a:clrFrom>
                  <a:clrTo>
                    <a:srgbClr val="4578D7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5795566" y="2564334"/>
                <a:ext cx="528783" cy="46062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64" name="AutoShape 27"/>
              <p:cNvSpPr>
                <a:spLocks noChangeArrowheads="1"/>
              </p:cNvSpPr>
              <p:nvPr/>
            </p:nvSpPr>
            <p:spPr bwMode="auto">
              <a:xfrm rot="10499311" flipH="1" flipV="1">
                <a:off x="6221658" y="2715391"/>
                <a:ext cx="848894" cy="187872"/>
              </a:xfrm>
              <a:prstGeom prst="leftArrow">
                <a:avLst>
                  <a:gd name="adj1" fmla="val 50000"/>
                  <a:gd name="adj2" fmla="val 82592"/>
                </a:avLst>
              </a:prstGeom>
              <a:solidFill>
                <a:sysClr val="window" lastClr="FFFFFF"/>
              </a:solidFill>
              <a:ln w="19050" cap="flat" cmpd="sng" algn="ctr">
                <a:solidFill>
                  <a:srgbClr val="C0504D"/>
                </a:solidFill>
                <a:prstDash val="solid"/>
                <a:headEnd/>
                <a:tailEnd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scene3d>
                <a:camera prst="obliqueTopRight"/>
                <a:lightRig rig="threePt" dir="t"/>
              </a:scene3d>
            </p:spPr>
            <p:txBody>
              <a:bodyPr wrap="none" anchor="ctr"/>
              <a:lstStyle/>
              <a:p>
                <a:pPr marL="0" marR="0" lvl="0" indent="0" algn="ctr" defTabSz="89929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ndara" pitchFamily="34" charset="0"/>
                    <a:ea typeface="+mn-ea"/>
                    <a:cs typeface="+mn-cs"/>
                  </a:rPr>
                  <a:t>Export</a:t>
                </a:r>
                <a:endParaRPr kumimoji="0" lang="fr-FR" sz="8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ndara" pitchFamily="34" charset="0"/>
                  <a:ea typeface="+mn-ea"/>
                  <a:cs typeface="+mn-cs"/>
                </a:endParaRPr>
              </a:p>
            </p:txBody>
          </p:sp>
          <p:grpSp>
            <p:nvGrpSpPr>
              <p:cNvPr id="65" name="Groupe 115"/>
              <p:cNvGrpSpPr/>
              <p:nvPr/>
            </p:nvGrpSpPr>
            <p:grpSpPr>
              <a:xfrm>
                <a:off x="7000892" y="2571744"/>
                <a:ext cx="395114" cy="344188"/>
                <a:chOff x="21737772" y="8344743"/>
                <a:chExt cx="1281109" cy="1281109"/>
              </a:xfrm>
            </p:grpSpPr>
            <p:pic>
              <p:nvPicPr>
                <p:cNvPr id="66" name="Picture 2" descr="C:\Documents and Settings\Paul\Local Settings\Temporary Internet Files\Content.IE5\VR278ETY\MCj04348450000[1].png"/>
                <p:cNvPicPr>
                  <a:picLocks noChangeAspect="1" noChangeArrowheads="1"/>
                </p:cNvPicPr>
                <p:nvPr/>
              </p:nvPicPr>
              <p:blipFill>
                <a:blip r:embed="rId5" cstate="print"/>
                <a:srcRect/>
                <a:stretch>
                  <a:fillRect/>
                </a:stretch>
              </p:blipFill>
              <p:spPr bwMode="auto">
                <a:xfrm flipH="1">
                  <a:off x="21737772" y="8344743"/>
                  <a:ext cx="1281109" cy="128110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67" name="Croix 66"/>
                <p:cNvSpPr/>
                <p:nvPr/>
              </p:nvSpPr>
              <p:spPr bwMode="auto">
                <a:xfrm>
                  <a:off x="21944099" y="8898744"/>
                  <a:ext cx="540000" cy="540000"/>
                </a:xfrm>
                <a:prstGeom prst="plus">
                  <a:avLst>
                    <a:gd name="adj" fmla="val 38099"/>
                  </a:avLst>
                </a:prstGeom>
                <a:solidFill>
                  <a:srgbClr val="C00000"/>
                </a:solidFill>
                <a:ln>
                  <a:noFill/>
                  <a:headEnd type="none" w="med" len="med"/>
                  <a:tailEnd type="none" w="med" len="med"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cene3d>
                  <a:camera prst="isometricOffAxis2Left">
                    <a:rot lat="1080000" lon="3600000" rev="0"/>
                  </a:camera>
                  <a:lightRig rig="balanced" dir="t">
                    <a:rot lat="0" lon="0" rev="8700000"/>
                  </a:lightRig>
                </a:scene3d>
                <a:sp3d>
                  <a:bevelT w="190500" h="38100"/>
                </a:sp3d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449263" rtl="0" eaLnBrk="1" fontAlgn="base" latinLnBrk="0" hangingPunct="1">
                    <a:lnSpc>
                      <a:spcPct val="87000"/>
                    </a:lnSpc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Arial" charset="0"/>
                    <a:buNone/>
                    <a:tabLst/>
                  </a:pPr>
                  <a:endParaRPr kumimoji="0" lang="fr-FR" sz="700" b="0" i="0" u="none" strike="noStrike" cap="none" normalizeH="0" baseline="0" smtClean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Arial" charset="0"/>
                  </a:endParaRPr>
                </a:p>
              </p:txBody>
            </p:sp>
          </p:grpSp>
        </p:grpSp>
        <p:grpSp>
          <p:nvGrpSpPr>
            <p:cNvPr id="47" name="Groupe 77"/>
            <p:cNvGrpSpPr/>
            <p:nvPr/>
          </p:nvGrpSpPr>
          <p:grpSpPr>
            <a:xfrm>
              <a:off x="6786578" y="2857496"/>
              <a:ext cx="2428892" cy="1285921"/>
              <a:chOff x="5643570" y="2143116"/>
              <a:chExt cx="2643206" cy="1285921"/>
            </a:xfrm>
          </p:grpSpPr>
          <p:sp>
            <p:nvSpPr>
              <p:cNvPr id="54" name="AutoShape 5"/>
              <p:cNvSpPr>
                <a:spLocks noChangeArrowheads="1"/>
              </p:cNvSpPr>
              <p:nvPr/>
            </p:nvSpPr>
            <p:spPr bwMode="auto">
              <a:xfrm>
                <a:off x="5643570" y="2143116"/>
                <a:ext cx="2352089" cy="1285921"/>
              </a:xfrm>
              <a:prstGeom prst="flowChartAlternateProcess">
                <a:avLst/>
              </a:prstGeom>
              <a:noFill/>
              <a:ln w="34925" cap="flat" cmpd="sng" algn="ctr">
                <a:solidFill>
                  <a:srgbClr val="4F81BD"/>
                </a:solidFill>
                <a:prstDash val="solid"/>
                <a:headEnd/>
                <a:tailEnd/>
              </a:ln>
              <a:effectLst/>
              <a:scene3d>
                <a:camera prst="isometricOffAxis1Top"/>
                <a:lightRig rig="threePt" dir="t"/>
              </a:scene3d>
            </p:spPr>
            <p:txBody>
              <a:bodyPr wrap="none" anchor="ctr"/>
              <a:lstStyle/>
              <a:p>
                <a:pPr marL="0" marR="0" lvl="0" indent="0" algn="ctr" defTabSz="89929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400" b="1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ndara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55" name="AutoShape 5"/>
              <p:cNvSpPr>
                <a:spLocks noChangeArrowheads="1"/>
              </p:cNvSpPr>
              <p:nvPr/>
            </p:nvSpPr>
            <p:spPr bwMode="auto">
              <a:xfrm>
                <a:off x="7047919" y="2429656"/>
                <a:ext cx="1238857" cy="208563"/>
              </a:xfrm>
              <a:prstGeom prst="flowChartAlternateProcess">
                <a:avLst/>
              </a:prstGeom>
              <a:solidFill>
                <a:sysClr val="window" lastClr="FFFFFF"/>
              </a:solidFill>
              <a:ln w="19050" cap="flat" cmpd="sng" algn="ctr">
                <a:solidFill>
                  <a:srgbClr val="4F81BD"/>
                </a:solidFill>
                <a:prstDash val="solid"/>
                <a:headEnd/>
                <a:tailEnd/>
              </a:ln>
              <a:effectLst/>
              <a:scene3d>
                <a:camera prst="perspectiveContrastingLeftFacing"/>
                <a:lightRig rig="threePt" dir="t"/>
              </a:scene3d>
            </p:spPr>
            <p:txBody>
              <a:bodyPr wrap="none" anchor="ctr"/>
              <a:lstStyle/>
              <a:p>
                <a:pPr marL="0" marR="0" lvl="0" indent="0" algn="ctr" defTabSz="89929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105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ndara" pitchFamily="34" charset="0"/>
                    <a:ea typeface="+mn-ea"/>
                    <a:cs typeface="+mn-cs"/>
                  </a:rPr>
                  <a:t>Centre</a:t>
                </a:r>
                <a:r>
                  <a:rPr kumimoji="0" lang="fr-FR" sz="1050" b="1" i="0" u="none" strike="noStrike" kern="0" cap="none" spc="0" normalizeH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ndara" pitchFamily="34" charset="0"/>
                    <a:ea typeface="+mn-ea"/>
                    <a:cs typeface="+mn-cs"/>
                  </a:rPr>
                  <a:t> Hospitalier</a:t>
                </a:r>
                <a:endParaRPr kumimoji="0" lang="fr-FR" sz="105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ndara" pitchFamily="34" charset="0"/>
                  <a:ea typeface="+mn-ea"/>
                  <a:cs typeface="+mn-cs"/>
                </a:endParaRPr>
              </a:p>
            </p:txBody>
          </p:sp>
          <p:pic>
            <p:nvPicPr>
              <p:cNvPr id="56" name="Picture 6" descr="C:\Documents and Settings\Paul\Local Settings\Temporary Internet Files\Content.IE5\DSU1U6MR\MCj04326470000[1].png"/>
              <p:cNvPicPr>
                <a:picLocks noChangeAspect="1" noChangeArrowheads="1"/>
              </p:cNvPicPr>
              <p:nvPr/>
            </p:nvPicPr>
            <p:blipFill>
              <a:blip r:embed="rId13" cstate="print">
                <a:clrChange>
                  <a:clrFrom>
                    <a:srgbClr val="4578D7"/>
                  </a:clrFrom>
                  <a:clrTo>
                    <a:srgbClr val="4578D7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5900605" y="2564334"/>
                <a:ext cx="528783" cy="46062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57" name="AutoShape 27"/>
              <p:cNvSpPr>
                <a:spLocks noChangeArrowheads="1"/>
              </p:cNvSpPr>
              <p:nvPr/>
            </p:nvSpPr>
            <p:spPr bwMode="auto">
              <a:xfrm rot="10499311" flipH="1" flipV="1">
                <a:off x="6359728" y="2715391"/>
                <a:ext cx="848894" cy="187872"/>
              </a:xfrm>
              <a:prstGeom prst="leftArrow">
                <a:avLst>
                  <a:gd name="adj1" fmla="val 50000"/>
                  <a:gd name="adj2" fmla="val 82592"/>
                </a:avLst>
              </a:prstGeom>
              <a:solidFill>
                <a:sysClr val="window" lastClr="FFFFFF"/>
              </a:solidFill>
              <a:ln w="19050" cap="flat" cmpd="sng" algn="ctr">
                <a:solidFill>
                  <a:srgbClr val="C0504D"/>
                </a:solidFill>
                <a:prstDash val="solid"/>
                <a:headEnd/>
                <a:tailEnd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scene3d>
                <a:camera prst="obliqueTopRight"/>
                <a:lightRig rig="threePt" dir="t"/>
              </a:scene3d>
            </p:spPr>
            <p:txBody>
              <a:bodyPr wrap="none" anchor="ctr"/>
              <a:lstStyle/>
              <a:p>
                <a:pPr marL="0" marR="0" lvl="0" indent="0" algn="ctr" defTabSz="89929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ndara" pitchFamily="34" charset="0"/>
                    <a:ea typeface="+mn-ea"/>
                    <a:cs typeface="+mn-cs"/>
                  </a:rPr>
                  <a:t>Export</a:t>
                </a:r>
                <a:endParaRPr kumimoji="0" lang="fr-FR" sz="8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ndara" pitchFamily="34" charset="0"/>
                  <a:ea typeface="+mn-ea"/>
                  <a:cs typeface="+mn-cs"/>
                </a:endParaRPr>
              </a:p>
            </p:txBody>
          </p:sp>
          <p:grpSp>
            <p:nvGrpSpPr>
              <p:cNvPr id="58" name="Groupe 115"/>
              <p:cNvGrpSpPr/>
              <p:nvPr/>
            </p:nvGrpSpPr>
            <p:grpSpPr>
              <a:xfrm>
                <a:off x="7177281" y="2584784"/>
                <a:ext cx="395114" cy="344188"/>
                <a:chOff x="22309674" y="8393272"/>
                <a:chExt cx="1281108" cy="1281108"/>
              </a:xfrm>
            </p:grpSpPr>
            <p:pic>
              <p:nvPicPr>
                <p:cNvPr id="59" name="Picture 2" descr="C:\Documents and Settings\Paul\Local Settings\Temporary Internet Files\Content.IE5\VR278ETY\MCj04348450000[1].png"/>
                <p:cNvPicPr>
                  <a:picLocks noChangeAspect="1" noChangeArrowheads="1"/>
                </p:cNvPicPr>
                <p:nvPr/>
              </p:nvPicPr>
              <p:blipFill>
                <a:blip r:embed="rId14" cstate="print"/>
                <a:srcRect/>
                <a:stretch>
                  <a:fillRect/>
                </a:stretch>
              </p:blipFill>
              <p:spPr bwMode="auto">
                <a:xfrm flipH="1">
                  <a:off x="22309674" y="8393272"/>
                  <a:ext cx="1281108" cy="128110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60" name="Croix 59"/>
                <p:cNvSpPr/>
                <p:nvPr/>
              </p:nvSpPr>
              <p:spPr bwMode="auto">
                <a:xfrm>
                  <a:off x="22432641" y="8898735"/>
                  <a:ext cx="539998" cy="540001"/>
                </a:xfrm>
                <a:prstGeom prst="plus">
                  <a:avLst>
                    <a:gd name="adj" fmla="val 38099"/>
                  </a:avLst>
                </a:prstGeom>
                <a:solidFill>
                  <a:srgbClr val="C00000"/>
                </a:solidFill>
                <a:ln>
                  <a:noFill/>
                  <a:headEnd type="none" w="med" len="med"/>
                  <a:tailEnd type="none" w="med" len="med"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cene3d>
                  <a:camera prst="isometricOffAxis2Left">
                    <a:rot lat="1080000" lon="3600000" rev="0"/>
                  </a:camera>
                  <a:lightRig rig="balanced" dir="t">
                    <a:rot lat="0" lon="0" rev="8700000"/>
                  </a:lightRig>
                </a:scene3d>
                <a:sp3d>
                  <a:bevelT w="190500" h="38100"/>
                </a:sp3d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449263" rtl="0" eaLnBrk="1" fontAlgn="base" latinLnBrk="0" hangingPunct="1">
                    <a:lnSpc>
                      <a:spcPct val="87000"/>
                    </a:lnSpc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Arial" charset="0"/>
                    <a:buNone/>
                    <a:tabLst/>
                  </a:pPr>
                  <a:endParaRPr kumimoji="0" lang="fr-FR" sz="700" b="0" i="0" u="none" strike="noStrike" cap="none" normalizeH="0" baseline="0" smtClean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Arial" charset="0"/>
                  </a:endParaRPr>
                </a:p>
              </p:txBody>
            </p:sp>
          </p:grpSp>
        </p:grpSp>
        <p:sp>
          <p:nvSpPr>
            <p:cNvPr id="48" name="Ellipse 47"/>
            <p:cNvSpPr/>
            <p:nvPr/>
          </p:nvSpPr>
          <p:spPr>
            <a:xfrm>
              <a:off x="4714876" y="2143116"/>
              <a:ext cx="428628" cy="428628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400" b="1" dirty="0" smtClean="0">
                  <a:ln w="17780" cmpd="sng">
                    <a:solidFill>
                      <a:srgbClr val="FFFFFF"/>
                    </a:solidFill>
                    <a:prstDash val="solid"/>
                    <a:miter lim="800000"/>
                  </a:ln>
                  <a:gradFill rotWithShape="1">
                    <a:gsLst>
                      <a:gs pos="0">
                        <a:srgbClr val="000000">
                          <a:tint val="92000"/>
                          <a:shade val="100000"/>
                          <a:satMod val="150000"/>
                        </a:srgbClr>
                      </a:gs>
                      <a:gs pos="49000">
                        <a:srgbClr val="000000">
                          <a:tint val="89000"/>
                          <a:shade val="90000"/>
                          <a:satMod val="150000"/>
                        </a:srgbClr>
                      </a:gs>
                      <a:gs pos="50000">
                        <a:srgbClr val="000000">
                          <a:tint val="100000"/>
                          <a:shade val="75000"/>
                          <a:satMod val="150000"/>
                        </a:srgbClr>
                      </a:gs>
                      <a:gs pos="95000">
                        <a:srgbClr val="000000">
                          <a:shade val="47000"/>
                          <a:satMod val="150000"/>
                        </a:srgbClr>
                      </a:gs>
                      <a:gs pos="100000">
                        <a:srgbClr val="000000">
                          <a:shade val="39000"/>
                          <a:satMod val="150000"/>
                        </a:srgbClr>
                      </a:gs>
                    </a:gsLst>
                    <a:lin ang="5400000"/>
                  </a:gradFill>
                  <a:effectLst>
                    <a:outerShdw blurRad="50800" algn="tl" rotWithShape="0">
                      <a:srgbClr val="000000"/>
                    </a:outerShdw>
                  </a:effectLst>
                </a:rPr>
                <a:t>2</a:t>
              </a:r>
              <a:endParaRPr lang="fr-FR" sz="2400" b="1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endParaRPr>
            </a:p>
          </p:txBody>
        </p:sp>
        <p:sp>
          <p:nvSpPr>
            <p:cNvPr id="49" name="Ellipse 48"/>
            <p:cNvSpPr/>
            <p:nvPr/>
          </p:nvSpPr>
          <p:spPr>
            <a:xfrm>
              <a:off x="4714876" y="4500570"/>
              <a:ext cx="428628" cy="428628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400" b="1" dirty="0" smtClean="0">
                  <a:ln w="17780" cmpd="sng">
                    <a:solidFill>
                      <a:srgbClr val="FFFFFF"/>
                    </a:solidFill>
                    <a:prstDash val="solid"/>
                    <a:miter lim="800000"/>
                  </a:ln>
                  <a:gradFill rotWithShape="1">
                    <a:gsLst>
                      <a:gs pos="0">
                        <a:srgbClr val="000000">
                          <a:tint val="92000"/>
                          <a:shade val="100000"/>
                          <a:satMod val="150000"/>
                        </a:srgbClr>
                      </a:gs>
                      <a:gs pos="49000">
                        <a:srgbClr val="000000">
                          <a:tint val="89000"/>
                          <a:shade val="90000"/>
                          <a:satMod val="150000"/>
                        </a:srgbClr>
                      </a:gs>
                      <a:gs pos="50000">
                        <a:srgbClr val="000000">
                          <a:tint val="100000"/>
                          <a:shade val="75000"/>
                          <a:satMod val="150000"/>
                        </a:srgbClr>
                      </a:gs>
                      <a:gs pos="95000">
                        <a:srgbClr val="000000">
                          <a:shade val="47000"/>
                          <a:satMod val="150000"/>
                        </a:srgbClr>
                      </a:gs>
                      <a:gs pos="100000">
                        <a:srgbClr val="000000">
                          <a:shade val="39000"/>
                          <a:satMod val="150000"/>
                        </a:srgbClr>
                      </a:gs>
                    </a:gsLst>
                    <a:lin ang="5400000"/>
                  </a:gradFill>
                  <a:effectLst>
                    <a:outerShdw blurRad="50800" algn="tl" rotWithShape="0">
                      <a:srgbClr val="000000"/>
                    </a:outerShdw>
                  </a:effectLst>
                </a:rPr>
                <a:t>3</a:t>
              </a:r>
              <a:endParaRPr lang="fr-FR" sz="2400" b="1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endParaRPr>
            </a:p>
          </p:txBody>
        </p:sp>
        <p:sp>
          <p:nvSpPr>
            <p:cNvPr id="50" name="Ellipse 49"/>
            <p:cNvSpPr/>
            <p:nvPr/>
          </p:nvSpPr>
          <p:spPr>
            <a:xfrm>
              <a:off x="2500298" y="3214686"/>
              <a:ext cx="428628" cy="428628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400" b="1" dirty="0" smtClean="0">
                  <a:ln w="17780" cmpd="sng">
                    <a:solidFill>
                      <a:srgbClr val="FFFFFF"/>
                    </a:solidFill>
                    <a:prstDash val="solid"/>
                    <a:miter lim="800000"/>
                  </a:ln>
                  <a:gradFill rotWithShape="1">
                    <a:gsLst>
                      <a:gs pos="0">
                        <a:srgbClr val="000000">
                          <a:tint val="92000"/>
                          <a:shade val="100000"/>
                          <a:satMod val="150000"/>
                        </a:srgbClr>
                      </a:gs>
                      <a:gs pos="49000">
                        <a:srgbClr val="000000">
                          <a:tint val="89000"/>
                          <a:shade val="90000"/>
                          <a:satMod val="150000"/>
                        </a:srgbClr>
                      </a:gs>
                      <a:gs pos="50000">
                        <a:srgbClr val="000000">
                          <a:tint val="100000"/>
                          <a:shade val="75000"/>
                          <a:satMod val="150000"/>
                        </a:srgbClr>
                      </a:gs>
                      <a:gs pos="95000">
                        <a:srgbClr val="000000">
                          <a:shade val="47000"/>
                          <a:satMod val="150000"/>
                        </a:srgbClr>
                      </a:gs>
                      <a:gs pos="100000">
                        <a:srgbClr val="000000">
                          <a:shade val="39000"/>
                          <a:satMod val="150000"/>
                        </a:srgbClr>
                      </a:gs>
                    </a:gsLst>
                    <a:lin ang="5400000"/>
                  </a:gradFill>
                  <a:effectLst>
                    <a:outerShdw blurRad="50800" algn="tl" rotWithShape="0">
                      <a:srgbClr val="000000"/>
                    </a:outerShdw>
                  </a:effectLst>
                </a:rPr>
                <a:t>1</a:t>
              </a:r>
              <a:endParaRPr lang="fr-FR" sz="2400" b="1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endParaRPr>
            </a:p>
          </p:txBody>
        </p:sp>
        <p:sp>
          <p:nvSpPr>
            <p:cNvPr id="51" name="Ellipse 50"/>
            <p:cNvSpPr/>
            <p:nvPr/>
          </p:nvSpPr>
          <p:spPr>
            <a:xfrm>
              <a:off x="5715008" y="3500438"/>
              <a:ext cx="428628" cy="428628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400" b="1" dirty="0" smtClean="0">
                  <a:ln w="17780" cmpd="sng">
                    <a:solidFill>
                      <a:srgbClr val="FFFFFF"/>
                    </a:solidFill>
                    <a:prstDash val="solid"/>
                    <a:miter lim="800000"/>
                  </a:ln>
                  <a:gradFill rotWithShape="1">
                    <a:gsLst>
                      <a:gs pos="0">
                        <a:srgbClr val="000000">
                          <a:tint val="92000"/>
                          <a:shade val="100000"/>
                          <a:satMod val="150000"/>
                        </a:srgbClr>
                      </a:gs>
                      <a:gs pos="49000">
                        <a:srgbClr val="000000">
                          <a:tint val="89000"/>
                          <a:shade val="90000"/>
                          <a:satMod val="150000"/>
                        </a:srgbClr>
                      </a:gs>
                      <a:gs pos="50000">
                        <a:srgbClr val="000000">
                          <a:tint val="100000"/>
                          <a:shade val="75000"/>
                          <a:satMod val="150000"/>
                        </a:srgbClr>
                      </a:gs>
                      <a:gs pos="95000">
                        <a:srgbClr val="000000">
                          <a:shade val="47000"/>
                          <a:satMod val="150000"/>
                        </a:srgbClr>
                      </a:gs>
                      <a:gs pos="100000">
                        <a:srgbClr val="000000">
                          <a:shade val="39000"/>
                          <a:satMod val="150000"/>
                        </a:srgbClr>
                      </a:gs>
                    </a:gsLst>
                    <a:lin ang="5400000"/>
                  </a:gradFill>
                  <a:effectLst>
                    <a:outerShdw blurRad="50800" algn="tl" rotWithShape="0">
                      <a:srgbClr val="000000"/>
                    </a:outerShdw>
                  </a:effectLst>
                </a:rPr>
                <a:t>4</a:t>
              </a:r>
              <a:endParaRPr lang="fr-FR" sz="2400" b="1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endParaRPr>
            </a:p>
          </p:txBody>
        </p:sp>
        <p:sp>
          <p:nvSpPr>
            <p:cNvPr id="52" name="Double flèche verticale 51"/>
            <p:cNvSpPr/>
            <p:nvPr/>
          </p:nvSpPr>
          <p:spPr>
            <a:xfrm rot="16482786">
              <a:off x="5696799" y="2429707"/>
              <a:ext cx="211121" cy="1161414"/>
            </a:xfrm>
            <a:prstGeom prst="upDownArrow">
              <a:avLst/>
            </a:prstGeom>
            <a:solidFill>
              <a:sysClr val="window" lastClr="FFFFFF"/>
            </a:solidFill>
            <a:ln w="25400" cap="flat" cmpd="sng" algn="ctr">
              <a:solidFill>
                <a:schemeClr val="accent1"/>
              </a:solidFill>
              <a:prstDash val="solid"/>
            </a:ln>
            <a:effectLst/>
            <a:scene3d>
              <a:camera prst="perspectiveHeroicExtremeLeftFacing">
                <a:rot lat="0" lon="3000000" rev="21425485"/>
              </a:camera>
              <a:lightRig rig="threePt" dir="t"/>
            </a:scene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7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ndara" pitchFamily="34" charset="0"/>
                <a:ea typeface="+mn-ea"/>
                <a:cs typeface="+mn-cs"/>
              </a:endParaRPr>
            </a:p>
          </p:txBody>
        </p:sp>
        <p:sp>
          <p:nvSpPr>
            <p:cNvPr id="53" name="Double flèche verticale 52"/>
            <p:cNvSpPr/>
            <p:nvPr/>
          </p:nvSpPr>
          <p:spPr>
            <a:xfrm rot="16983112">
              <a:off x="5964026" y="2386195"/>
              <a:ext cx="211121" cy="1852341"/>
            </a:xfrm>
            <a:prstGeom prst="upDownArrow">
              <a:avLst/>
            </a:prstGeom>
            <a:solidFill>
              <a:sysClr val="window" lastClr="FFFFFF"/>
            </a:solidFill>
            <a:ln w="25400" cap="flat" cmpd="sng" algn="ctr">
              <a:solidFill>
                <a:schemeClr val="accent1"/>
              </a:solidFill>
              <a:prstDash val="solid"/>
            </a:ln>
            <a:effectLst/>
            <a:scene3d>
              <a:camera prst="perspectiveHeroicExtremeLeftFacing">
                <a:rot lat="0" lon="3000000" rev="21425485"/>
              </a:camera>
              <a:lightRig rig="threePt" dir="t"/>
            </a:scene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7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ndara" pitchFamily="34" charset="0"/>
                <a:ea typeface="+mn-ea"/>
                <a:cs typeface="+mn-cs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e 171"/>
          <p:cNvGrpSpPr/>
          <p:nvPr/>
        </p:nvGrpSpPr>
        <p:grpSpPr>
          <a:xfrm>
            <a:off x="739295" y="923615"/>
            <a:ext cx="7833233" cy="4807891"/>
            <a:chOff x="2328778" y="2909388"/>
            <a:chExt cx="24270894" cy="15144856"/>
          </a:xfrm>
        </p:grpSpPr>
        <p:sp>
          <p:nvSpPr>
            <p:cNvPr id="131" name="Rectangle à coins arrondis 130"/>
            <p:cNvSpPr/>
            <p:nvPr/>
          </p:nvSpPr>
          <p:spPr bwMode="auto">
            <a:xfrm rot="21421678">
              <a:off x="7257195" y="2909388"/>
              <a:ext cx="13787534" cy="15144856"/>
            </a:xfrm>
            <a:prstGeom prst="roundRect">
              <a:avLst/>
            </a:prstGeom>
            <a:blipFill>
              <a:blip r:embed="rId2" cstate="print"/>
              <a:stretch>
                <a:fillRect/>
              </a:stretch>
            </a:blipFill>
            <a:ln w="9525" cap="flat" cmpd="sng" algn="ctr">
              <a:solidFill>
                <a:srgbClr val="4F81BD">
                  <a:shade val="50000"/>
                </a:srgbClr>
              </a:solidFill>
              <a:prstDash val="dash"/>
            </a:ln>
            <a:effectLst/>
            <a:scene3d>
              <a:camera prst="isometricOffAxis1Top"/>
              <a:lightRig rig="threePt" dir="t"/>
            </a:scene3d>
          </p:spPr>
          <p:txBody>
            <a:bodyPr lIns="72000" anchor="ctr"/>
            <a:lstStyle/>
            <a:p>
              <a:pPr defTabSz="285435">
                <a:defRPr/>
              </a:pPr>
              <a:endParaRPr lang="fr-FR" sz="600" b="1" i="1" kern="0" dirty="0">
                <a:solidFill>
                  <a:sysClr val="windowText" lastClr="000000"/>
                </a:solidFill>
                <a:latin typeface="Candara" pitchFamily="34" charset="0"/>
              </a:endParaRPr>
            </a:p>
          </p:txBody>
        </p:sp>
        <p:sp>
          <p:nvSpPr>
            <p:cNvPr id="132" name="AutoShape 5"/>
            <p:cNvSpPr>
              <a:spLocks noChangeArrowheads="1"/>
            </p:cNvSpPr>
            <p:nvPr/>
          </p:nvSpPr>
          <p:spPr bwMode="auto">
            <a:xfrm>
              <a:off x="15329689" y="5695470"/>
              <a:ext cx="7626355" cy="4786346"/>
            </a:xfrm>
            <a:prstGeom prst="flowChartAlternateProcess">
              <a:avLst/>
            </a:prstGeom>
            <a:noFill/>
            <a:ln w="19050" cap="flat" cmpd="sng" algn="ctr">
              <a:solidFill>
                <a:srgbClr val="4F81BD"/>
              </a:solidFill>
              <a:prstDash val="solid"/>
              <a:headEnd/>
              <a:tailEnd/>
            </a:ln>
            <a:effectLst/>
            <a:scene3d>
              <a:camera prst="isometricOffAxis1Top"/>
              <a:lightRig rig="threePt" dir="t"/>
            </a:scene3d>
          </p:spPr>
          <p:txBody>
            <a:bodyPr wrap="none" anchor="ctr"/>
            <a:lstStyle/>
            <a:p>
              <a:pPr algn="ctr" defTabSz="285435">
                <a:defRPr/>
              </a:pPr>
              <a:endParaRPr lang="fr-FR" sz="1400" b="1" kern="0" dirty="0">
                <a:solidFill>
                  <a:sysClr val="windowText" lastClr="000000"/>
                </a:solidFill>
                <a:latin typeface="Candara" pitchFamily="34" charset="0"/>
              </a:endParaRPr>
            </a:p>
          </p:txBody>
        </p:sp>
        <p:sp>
          <p:nvSpPr>
            <p:cNvPr id="133" name="Bouée 132"/>
            <p:cNvSpPr/>
            <p:nvPr/>
          </p:nvSpPr>
          <p:spPr>
            <a:xfrm>
              <a:off x="13055507" y="8910180"/>
              <a:ext cx="3060000" cy="3060000"/>
            </a:xfrm>
            <a:prstGeom prst="donut">
              <a:avLst>
                <a:gd name="adj" fmla="val 7410"/>
              </a:avLst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  <a:scene3d>
              <a:camera prst="isometricOffAxis1Top"/>
              <a:lightRig rig="threePt" dir="t"/>
            </a:scene3d>
          </p:spPr>
          <p:txBody>
            <a:bodyPr rtlCol="0" anchor="ctr"/>
            <a:lstStyle/>
            <a:p>
              <a:pPr algn="ctr" defTabSz="290231">
                <a:defRPr/>
              </a:pPr>
              <a:endParaRPr lang="fr-FR" sz="600" b="1" kern="0" dirty="0">
                <a:solidFill>
                  <a:sysClr val="windowText" lastClr="000000"/>
                </a:solidFill>
                <a:latin typeface="Candara" pitchFamily="34" charset="0"/>
              </a:endParaRPr>
            </a:p>
          </p:txBody>
        </p:sp>
        <p:sp>
          <p:nvSpPr>
            <p:cNvPr id="134" name="Bouée 133"/>
            <p:cNvSpPr/>
            <p:nvPr/>
          </p:nvSpPr>
          <p:spPr>
            <a:xfrm>
              <a:off x="13505507" y="9360180"/>
              <a:ext cx="2160000" cy="2160000"/>
            </a:xfrm>
            <a:prstGeom prst="donut">
              <a:avLst>
                <a:gd name="adj" fmla="val 9474"/>
              </a:avLst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  <a:scene3d>
              <a:camera prst="isometricOffAxis1Top"/>
              <a:lightRig rig="threePt" dir="t"/>
            </a:scene3d>
          </p:spPr>
          <p:txBody>
            <a:bodyPr rtlCol="0" anchor="ctr"/>
            <a:lstStyle/>
            <a:p>
              <a:pPr algn="ctr" defTabSz="290231">
                <a:defRPr/>
              </a:pPr>
              <a:endParaRPr lang="fr-FR" sz="600" b="1" kern="0" dirty="0">
                <a:solidFill>
                  <a:sysClr val="windowText" lastClr="000000"/>
                </a:solidFill>
                <a:latin typeface="Candara" pitchFamily="34" charset="0"/>
              </a:endParaRPr>
            </a:p>
          </p:txBody>
        </p:sp>
        <p:sp>
          <p:nvSpPr>
            <p:cNvPr id="135" name="Bouée 134"/>
            <p:cNvSpPr/>
            <p:nvPr/>
          </p:nvSpPr>
          <p:spPr>
            <a:xfrm>
              <a:off x="13865507" y="9720180"/>
              <a:ext cx="1440000" cy="1440000"/>
            </a:xfrm>
            <a:prstGeom prst="donut">
              <a:avLst>
                <a:gd name="adj" fmla="val 9474"/>
              </a:avLst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  <a:scene3d>
              <a:camera prst="isometricOffAxis1Top"/>
              <a:lightRig rig="threePt" dir="t"/>
            </a:scene3d>
          </p:spPr>
          <p:txBody>
            <a:bodyPr rtlCol="0" anchor="ctr"/>
            <a:lstStyle/>
            <a:p>
              <a:pPr algn="ctr" defTabSz="290231">
                <a:defRPr/>
              </a:pPr>
              <a:endParaRPr lang="fr-FR" sz="600" b="1" kern="0" dirty="0">
                <a:solidFill>
                  <a:sysClr val="windowText" lastClr="000000"/>
                </a:solidFill>
                <a:latin typeface="Candara" pitchFamily="34" charset="0"/>
              </a:endParaRPr>
            </a:p>
          </p:txBody>
        </p:sp>
        <p:pic>
          <p:nvPicPr>
            <p:cNvPr id="136" name="Picture 2" descr="C:\Documents and Settings\Paul\Local Settings\Temporary Internet Files\Content.IE5\F277Q1E1\MCj04339400000[1]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3698449" y="8981618"/>
              <a:ext cx="1714512" cy="171451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7" name="ZoneTexte 98"/>
            <p:cNvSpPr txBox="1">
              <a:spLocks noChangeArrowheads="1"/>
            </p:cNvSpPr>
            <p:nvPr/>
          </p:nvSpPr>
          <p:spPr bwMode="auto">
            <a:xfrm>
              <a:off x="20902047" y="7440140"/>
              <a:ext cx="2820112" cy="11633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scene3d>
              <a:camera prst="obliqueTopRight"/>
              <a:lightRig rig="threePt" dir="t"/>
            </a:scene3d>
          </p:spPr>
          <p:txBody>
            <a:bodyPr wrap="square">
              <a:spAutoFit/>
            </a:bodyPr>
            <a:lstStyle/>
            <a:p>
              <a:pPr defTabSz="290231">
                <a:defRPr/>
              </a:pPr>
              <a:r>
                <a:rPr lang="fr-FR" sz="900" b="1" kern="0" dirty="0" smtClean="0">
                  <a:solidFill>
                    <a:sysClr val="windowText" lastClr="000000"/>
                  </a:solidFill>
                  <a:latin typeface="Candara" pitchFamily="34" charset="0"/>
                </a:rPr>
                <a:t>Serveur d’application</a:t>
              </a:r>
              <a:endParaRPr lang="fr-FR" sz="900" b="1" kern="0" dirty="0">
                <a:solidFill>
                  <a:sysClr val="windowText" lastClr="000000"/>
                </a:solidFill>
                <a:latin typeface="Candara" pitchFamily="34" charset="0"/>
              </a:endParaRPr>
            </a:p>
          </p:txBody>
        </p:sp>
        <p:sp>
          <p:nvSpPr>
            <p:cNvPr id="138" name="AutoShape 5"/>
            <p:cNvSpPr>
              <a:spLocks noChangeArrowheads="1"/>
            </p:cNvSpPr>
            <p:nvPr/>
          </p:nvSpPr>
          <p:spPr bwMode="auto">
            <a:xfrm>
              <a:off x="19839806" y="6552726"/>
              <a:ext cx="3563182" cy="776294"/>
            </a:xfrm>
            <a:prstGeom prst="flowChartAlternateProcess">
              <a:avLst/>
            </a:prstGeom>
            <a:solidFill>
              <a:sysClr val="window" lastClr="FFFFFF"/>
            </a:solidFill>
            <a:ln w="19050" cap="flat" cmpd="sng" algn="ctr">
              <a:solidFill>
                <a:srgbClr val="4F81BD"/>
              </a:solidFill>
              <a:prstDash val="solid"/>
              <a:headEnd/>
              <a:tailEnd/>
            </a:ln>
            <a:effectLst/>
            <a:scene3d>
              <a:camera prst="perspectiveContrastingLeftFacing"/>
              <a:lightRig rig="threePt" dir="t"/>
            </a:scene3d>
          </p:spPr>
          <p:txBody>
            <a:bodyPr wrap="none" anchor="ctr"/>
            <a:lstStyle/>
            <a:p>
              <a:pPr algn="ctr" defTabSz="285435">
                <a:defRPr/>
              </a:pPr>
              <a:r>
                <a:rPr lang="fr-FR" sz="1000" b="1" kern="0" dirty="0" smtClean="0">
                  <a:solidFill>
                    <a:sysClr val="windowText" lastClr="000000"/>
                  </a:solidFill>
                  <a:latin typeface="Candara" pitchFamily="34" charset="0"/>
                </a:rPr>
                <a:t>CH Issoire</a:t>
              </a:r>
              <a:endParaRPr lang="fr-FR" sz="1000" b="1" kern="0" dirty="0">
                <a:solidFill>
                  <a:sysClr val="windowText" lastClr="000000"/>
                </a:solidFill>
                <a:latin typeface="Candara" pitchFamily="34" charset="0"/>
              </a:endParaRPr>
            </a:p>
          </p:txBody>
        </p:sp>
        <p:sp>
          <p:nvSpPr>
            <p:cNvPr id="139" name="AutoShape 27"/>
            <p:cNvSpPr>
              <a:spLocks noChangeArrowheads="1"/>
            </p:cNvSpPr>
            <p:nvPr/>
          </p:nvSpPr>
          <p:spPr bwMode="auto">
            <a:xfrm rot="10996687" flipH="1" flipV="1">
              <a:off x="17337250" y="7710843"/>
              <a:ext cx="3047036" cy="699281"/>
            </a:xfrm>
            <a:prstGeom prst="leftArrow">
              <a:avLst>
                <a:gd name="adj1" fmla="val 50000"/>
                <a:gd name="adj2" fmla="val 82592"/>
              </a:avLst>
            </a:prstGeom>
            <a:solidFill>
              <a:sysClr val="window" lastClr="FFFFFF"/>
            </a:solidFill>
            <a:ln w="38100" cap="flat" cmpd="sng" algn="ctr">
              <a:solidFill>
                <a:srgbClr val="C0504D"/>
              </a:solidFill>
              <a:prstDash val="solid"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bliqueTopRight"/>
              <a:lightRig rig="threePt" dir="t"/>
            </a:scene3d>
          </p:spPr>
          <p:txBody>
            <a:bodyPr wrap="none" anchor="ctr"/>
            <a:lstStyle/>
            <a:p>
              <a:pPr algn="ctr" defTabSz="285435">
                <a:defRPr/>
              </a:pPr>
              <a:r>
                <a:rPr lang="fr-FR" sz="800" b="1" kern="0" dirty="0" smtClean="0">
                  <a:solidFill>
                    <a:sysClr val="windowText" lastClr="000000"/>
                  </a:solidFill>
                  <a:latin typeface="Candara" pitchFamily="34" charset="0"/>
                </a:rPr>
                <a:t>Export</a:t>
              </a:r>
              <a:endParaRPr lang="fr-FR" sz="800" b="1" kern="0" dirty="0">
                <a:solidFill>
                  <a:sysClr val="windowText" lastClr="000000"/>
                </a:solidFill>
                <a:latin typeface="Candara" pitchFamily="34" charset="0"/>
              </a:endParaRPr>
            </a:p>
          </p:txBody>
        </p:sp>
        <p:pic>
          <p:nvPicPr>
            <p:cNvPr id="140" name="Picture 6" descr="C:\Documents and Settings\Paul\Local Settings\Temporary Internet Files\Content.IE5\DSU1U6MR\MCj04326470000[1]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6044069" y="6981353"/>
              <a:ext cx="1714512" cy="171451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1" name="ZoneTexte 99"/>
            <p:cNvSpPr txBox="1">
              <a:spLocks noChangeArrowheads="1"/>
            </p:cNvSpPr>
            <p:nvPr/>
          </p:nvSpPr>
          <p:spPr bwMode="auto">
            <a:xfrm>
              <a:off x="14585506" y="6075727"/>
              <a:ext cx="2744447" cy="11633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scene3d>
              <a:camera prst="obliqueTopRight"/>
              <a:lightRig rig="threePt" dir="t"/>
            </a:scene3d>
          </p:spPr>
          <p:txBody>
            <a:bodyPr wrap="square">
              <a:spAutoFit/>
            </a:bodyPr>
            <a:lstStyle/>
            <a:p>
              <a:pPr algn="r" defTabSz="290231">
                <a:defRPr/>
              </a:pPr>
              <a:r>
                <a:rPr lang="fr-FR" sz="900" b="1" kern="0" dirty="0" smtClean="0">
                  <a:solidFill>
                    <a:sysClr val="windowText" lastClr="000000"/>
                  </a:solidFill>
                  <a:latin typeface="Candara" pitchFamily="34" charset="0"/>
                </a:rPr>
                <a:t>Serveur “grille”</a:t>
              </a:r>
              <a:endParaRPr lang="fr-FR" sz="900" b="1" kern="0" dirty="0">
                <a:solidFill>
                  <a:sysClr val="windowText" lastClr="000000"/>
                </a:solidFill>
                <a:latin typeface="Candara" pitchFamily="34" charset="0"/>
              </a:endParaRPr>
            </a:p>
          </p:txBody>
        </p:sp>
        <p:sp>
          <p:nvSpPr>
            <p:cNvPr id="142" name="AutoShape 5"/>
            <p:cNvSpPr>
              <a:spLocks noChangeArrowheads="1"/>
            </p:cNvSpPr>
            <p:nvPr/>
          </p:nvSpPr>
          <p:spPr bwMode="auto">
            <a:xfrm>
              <a:off x="18391999" y="8124362"/>
              <a:ext cx="7626355" cy="4786346"/>
            </a:xfrm>
            <a:prstGeom prst="flowChartAlternateProcess">
              <a:avLst/>
            </a:prstGeom>
            <a:noFill/>
            <a:ln w="19050" cap="flat" cmpd="sng" algn="ctr">
              <a:solidFill>
                <a:srgbClr val="4F81BD"/>
              </a:solidFill>
              <a:prstDash val="solid"/>
              <a:headEnd/>
              <a:tailEnd/>
            </a:ln>
            <a:effectLst/>
            <a:scene3d>
              <a:camera prst="isometricOffAxis1Top"/>
              <a:lightRig rig="threePt" dir="t"/>
            </a:scene3d>
          </p:spPr>
          <p:txBody>
            <a:bodyPr wrap="none" anchor="ctr"/>
            <a:lstStyle/>
            <a:p>
              <a:pPr algn="ctr" defTabSz="285435">
                <a:defRPr/>
              </a:pPr>
              <a:endParaRPr lang="fr-FR" sz="1400" b="1" kern="0" dirty="0">
                <a:solidFill>
                  <a:sysClr val="windowText" lastClr="000000"/>
                </a:solidFill>
                <a:latin typeface="Candara" pitchFamily="34" charset="0"/>
              </a:endParaRPr>
            </a:p>
          </p:txBody>
        </p:sp>
        <p:sp>
          <p:nvSpPr>
            <p:cNvPr id="143" name="ZoneTexte 98"/>
            <p:cNvSpPr txBox="1">
              <a:spLocks noChangeArrowheads="1"/>
            </p:cNvSpPr>
            <p:nvPr/>
          </p:nvSpPr>
          <p:spPr bwMode="auto">
            <a:xfrm>
              <a:off x="23998392" y="9888411"/>
              <a:ext cx="2601280" cy="11633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scene3d>
              <a:camera prst="obliqueTopRight"/>
              <a:lightRig rig="threePt" dir="t"/>
            </a:scene3d>
          </p:spPr>
          <p:txBody>
            <a:bodyPr wrap="square">
              <a:spAutoFit/>
            </a:bodyPr>
            <a:lstStyle/>
            <a:p>
              <a:pPr defTabSz="290231">
                <a:defRPr/>
              </a:pPr>
              <a:r>
                <a:rPr lang="fr-FR" sz="900" b="1" kern="0" dirty="0" smtClean="0">
                  <a:solidFill>
                    <a:sysClr val="windowText" lastClr="000000"/>
                  </a:solidFill>
                  <a:latin typeface="Candara" pitchFamily="34" charset="0"/>
                </a:rPr>
                <a:t>Serveur d’application</a:t>
              </a:r>
              <a:endParaRPr lang="fr-FR" sz="900" b="1" kern="0" dirty="0">
                <a:solidFill>
                  <a:sysClr val="windowText" lastClr="000000"/>
                </a:solidFill>
                <a:latin typeface="Candara" pitchFamily="34" charset="0"/>
              </a:endParaRPr>
            </a:p>
          </p:txBody>
        </p:sp>
        <p:sp>
          <p:nvSpPr>
            <p:cNvPr id="144" name="AutoShape 5"/>
            <p:cNvSpPr>
              <a:spLocks noChangeArrowheads="1"/>
            </p:cNvSpPr>
            <p:nvPr/>
          </p:nvSpPr>
          <p:spPr bwMode="auto">
            <a:xfrm>
              <a:off x="22749717" y="8991142"/>
              <a:ext cx="3348062" cy="776294"/>
            </a:xfrm>
            <a:prstGeom prst="flowChartAlternateProcess">
              <a:avLst/>
            </a:prstGeom>
            <a:solidFill>
              <a:sysClr val="window" lastClr="FFFFFF"/>
            </a:solidFill>
            <a:ln w="19050" cap="flat" cmpd="sng" algn="ctr">
              <a:solidFill>
                <a:srgbClr val="4F81BD"/>
              </a:solidFill>
              <a:prstDash val="solid"/>
              <a:headEnd/>
              <a:tailEnd/>
            </a:ln>
            <a:effectLst/>
            <a:scene3d>
              <a:camera prst="perspectiveContrastingLeftFacing"/>
              <a:lightRig rig="threePt" dir="t"/>
            </a:scene3d>
          </p:spPr>
          <p:txBody>
            <a:bodyPr wrap="none" anchor="ctr"/>
            <a:lstStyle/>
            <a:p>
              <a:pPr algn="ctr" defTabSz="285435">
                <a:defRPr/>
              </a:pPr>
              <a:r>
                <a:rPr lang="fr-FR" sz="1000" b="1" kern="0" dirty="0" smtClean="0">
                  <a:solidFill>
                    <a:sysClr val="windowText" lastClr="000000"/>
                  </a:solidFill>
                  <a:latin typeface="Candara" pitchFamily="34" charset="0"/>
                </a:rPr>
                <a:t>CH Aurillac</a:t>
              </a:r>
              <a:endParaRPr lang="fr-FR" sz="1000" b="1" kern="0" dirty="0">
                <a:solidFill>
                  <a:sysClr val="windowText" lastClr="000000"/>
                </a:solidFill>
                <a:latin typeface="Candara" pitchFamily="34" charset="0"/>
              </a:endParaRPr>
            </a:p>
          </p:txBody>
        </p:sp>
        <p:pic>
          <p:nvPicPr>
            <p:cNvPr id="145" name="Picture 6" descr="C:\Documents and Settings\Paul\Local Settings\Temporary Internet Files\Content.IE5\DSU1U6MR\MCj04326470000[1]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8749189" y="9410246"/>
              <a:ext cx="1714512" cy="171451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6" name="ZoneTexte 99"/>
            <p:cNvSpPr txBox="1">
              <a:spLocks noChangeArrowheads="1"/>
            </p:cNvSpPr>
            <p:nvPr/>
          </p:nvSpPr>
          <p:spPr bwMode="auto">
            <a:xfrm>
              <a:off x="19006811" y="8776083"/>
              <a:ext cx="2723223" cy="11633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scene3d>
              <a:camera prst="obliqueTopRight"/>
              <a:lightRig rig="threePt" dir="t"/>
            </a:scene3d>
          </p:spPr>
          <p:txBody>
            <a:bodyPr wrap="square">
              <a:spAutoFit/>
            </a:bodyPr>
            <a:lstStyle/>
            <a:p>
              <a:pPr algn="r" defTabSz="290231">
                <a:defRPr/>
              </a:pPr>
              <a:r>
                <a:rPr lang="fr-FR" sz="900" b="1" kern="0" dirty="0" smtClean="0">
                  <a:solidFill>
                    <a:sysClr val="windowText" lastClr="000000"/>
                  </a:solidFill>
                  <a:latin typeface="Candara" pitchFamily="34" charset="0"/>
                </a:rPr>
                <a:t>Serveur “grille”</a:t>
              </a:r>
              <a:endParaRPr lang="fr-FR" sz="900" b="1" kern="0" dirty="0">
                <a:solidFill>
                  <a:sysClr val="windowText" lastClr="000000"/>
                </a:solidFill>
                <a:latin typeface="Candara" pitchFamily="34" charset="0"/>
              </a:endParaRPr>
            </a:p>
          </p:txBody>
        </p:sp>
        <p:pic>
          <p:nvPicPr>
            <p:cNvPr id="147" name="Picture 2" descr="C:\Documents and Settings\Paul\Local Settings\Temporary Internet Files\Content.IE5\VR278ETY\MCj04348450000[1]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 flipH="1">
              <a:off x="19758845" y="7343319"/>
              <a:ext cx="1281109" cy="128110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8" name="Double flèche verticale 147"/>
            <p:cNvSpPr/>
            <p:nvPr/>
          </p:nvSpPr>
          <p:spPr>
            <a:xfrm rot="5227580">
              <a:off x="17130752" y="9164596"/>
              <a:ext cx="785818" cy="2737543"/>
            </a:xfrm>
            <a:prstGeom prst="upDownArrow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F79646"/>
              </a:solidFill>
              <a:prstDash val="solid"/>
            </a:ln>
            <a:effectLst/>
            <a:scene3d>
              <a:camera prst="perspectiveHeroicExtremeLeftFacing"/>
              <a:lightRig rig="threePt" dir="t"/>
            </a:scene3d>
          </p:spPr>
          <p:txBody>
            <a:bodyPr rtlCol="0" anchor="ctr"/>
            <a:lstStyle/>
            <a:p>
              <a:pPr algn="ctr" defTabSz="290231">
                <a:defRPr/>
              </a:pPr>
              <a:endParaRPr lang="fr-FR" sz="600" b="1" kern="0" dirty="0">
                <a:solidFill>
                  <a:sysClr val="windowText" lastClr="000000"/>
                </a:solidFill>
                <a:latin typeface="Candara" pitchFamily="34" charset="0"/>
              </a:endParaRPr>
            </a:p>
          </p:txBody>
        </p:sp>
        <p:sp>
          <p:nvSpPr>
            <p:cNvPr id="149" name="Double flèche verticale 148"/>
            <p:cNvSpPr/>
            <p:nvPr/>
          </p:nvSpPr>
          <p:spPr>
            <a:xfrm rot="1903406">
              <a:off x="15506359" y="7785106"/>
              <a:ext cx="785818" cy="2525580"/>
            </a:xfrm>
            <a:prstGeom prst="upDownArrow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F79646"/>
              </a:solidFill>
              <a:prstDash val="solid"/>
            </a:ln>
            <a:effectLst/>
            <a:scene3d>
              <a:camera prst="perspectiveRelaxedModerately">
                <a:rot lat="19800000" lon="1200000" rev="0"/>
              </a:camera>
              <a:lightRig rig="threePt" dir="t"/>
            </a:scene3d>
          </p:spPr>
          <p:txBody>
            <a:bodyPr rtlCol="0" anchor="ctr"/>
            <a:lstStyle/>
            <a:p>
              <a:pPr algn="ctr" defTabSz="290231">
                <a:defRPr/>
              </a:pPr>
              <a:endParaRPr lang="fr-FR" sz="600" b="1" kern="0" dirty="0">
                <a:solidFill>
                  <a:sysClr val="windowText" lastClr="000000"/>
                </a:solidFill>
                <a:latin typeface="Candara" pitchFamily="34" charset="0"/>
              </a:endParaRPr>
            </a:p>
          </p:txBody>
        </p:sp>
        <p:sp>
          <p:nvSpPr>
            <p:cNvPr id="150" name="AutoShape 5"/>
            <p:cNvSpPr>
              <a:spLocks noChangeArrowheads="1"/>
            </p:cNvSpPr>
            <p:nvPr/>
          </p:nvSpPr>
          <p:spPr bwMode="auto">
            <a:xfrm rot="21411749">
              <a:off x="5471245" y="3480892"/>
              <a:ext cx="4500594" cy="10858576"/>
            </a:xfrm>
            <a:prstGeom prst="flowChartAlternateProcess">
              <a:avLst/>
            </a:prstGeom>
            <a:noFill/>
            <a:ln w="19050" cap="flat" cmpd="sng" algn="ctr">
              <a:solidFill>
                <a:schemeClr val="accent1"/>
              </a:solidFill>
              <a:prstDash val="solid"/>
              <a:headEnd/>
              <a:tailEnd/>
            </a:ln>
            <a:effectLst/>
            <a:scene3d>
              <a:camera prst="isometricOffAxis1Top"/>
              <a:lightRig rig="threePt" dir="t"/>
            </a:scene3d>
          </p:spPr>
          <p:txBody>
            <a:bodyPr wrap="none" anchor="ctr"/>
            <a:lstStyle/>
            <a:p>
              <a:pPr algn="ctr" defTabSz="285435">
                <a:defRPr/>
              </a:pPr>
              <a:endParaRPr lang="fr-FR" sz="1400" b="1" kern="0" dirty="0">
                <a:solidFill>
                  <a:sysClr val="windowText" lastClr="000000"/>
                </a:solidFill>
                <a:latin typeface="Candara" pitchFamily="34" charset="0"/>
              </a:endParaRPr>
            </a:p>
          </p:txBody>
        </p:sp>
        <p:sp>
          <p:nvSpPr>
            <p:cNvPr id="151" name="ZoneTexte 98"/>
            <p:cNvSpPr txBox="1">
              <a:spLocks noChangeArrowheads="1"/>
            </p:cNvSpPr>
            <p:nvPr/>
          </p:nvSpPr>
          <p:spPr bwMode="auto">
            <a:xfrm>
              <a:off x="4756864" y="7790133"/>
              <a:ext cx="2585602" cy="11633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scene3d>
              <a:camera prst="obliqueTopRight"/>
              <a:lightRig rig="threePt" dir="t"/>
            </a:scene3d>
          </p:spPr>
          <p:txBody>
            <a:bodyPr wrap="square">
              <a:spAutoFit/>
            </a:bodyPr>
            <a:lstStyle/>
            <a:p>
              <a:pPr algn="r" defTabSz="290231">
                <a:defRPr/>
              </a:pPr>
              <a:r>
                <a:rPr lang="fr-FR" sz="900" b="1" kern="0" dirty="0" smtClean="0">
                  <a:solidFill>
                    <a:sysClr val="windowText" lastClr="000000"/>
                  </a:solidFill>
                  <a:latin typeface="Candara" pitchFamily="34" charset="0"/>
                </a:rPr>
                <a:t>Serveur d’application</a:t>
              </a:r>
              <a:endParaRPr lang="fr-FR" sz="900" b="1" kern="0" dirty="0">
                <a:solidFill>
                  <a:sysClr val="windowText" lastClr="000000"/>
                </a:solidFill>
                <a:latin typeface="Candara" pitchFamily="34" charset="0"/>
              </a:endParaRPr>
            </a:p>
          </p:txBody>
        </p:sp>
        <p:sp>
          <p:nvSpPr>
            <p:cNvPr id="152" name="AutoShape 5"/>
            <p:cNvSpPr>
              <a:spLocks noChangeArrowheads="1"/>
            </p:cNvSpPr>
            <p:nvPr/>
          </p:nvSpPr>
          <p:spPr bwMode="auto">
            <a:xfrm>
              <a:off x="2328778" y="7124230"/>
              <a:ext cx="4500594" cy="776294"/>
            </a:xfrm>
            <a:prstGeom prst="flowChartAlternateProcess">
              <a:avLst/>
            </a:prstGeom>
            <a:solidFill>
              <a:sysClr val="window" lastClr="FFFFFF"/>
            </a:solidFill>
            <a:ln w="19050" cap="flat" cmpd="sng" algn="ctr">
              <a:solidFill>
                <a:schemeClr val="accent1"/>
              </a:solidFill>
              <a:prstDash val="solid"/>
              <a:headEnd/>
              <a:tailEnd/>
            </a:ln>
            <a:effectLst/>
            <a:scene3d>
              <a:camera prst="perspectiveContrastingRightFacing"/>
              <a:lightRig rig="threePt" dir="t"/>
            </a:scene3d>
          </p:spPr>
          <p:txBody>
            <a:bodyPr wrap="none" anchor="ctr"/>
            <a:lstStyle/>
            <a:p>
              <a:pPr algn="ctr" defTabSz="285435">
                <a:defRPr/>
              </a:pPr>
              <a:r>
                <a:rPr lang="fr-FR" sz="1000" b="1" kern="0" dirty="0" smtClean="0">
                  <a:solidFill>
                    <a:sysClr val="windowText" lastClr="000000"/>
                  </a:solidFill>
                  <a:latin typeface="Candara" pitchFamily="34" charset="0"/>
                </a:rPr>
                <a:t>CHU Clermont-Ferrand</a:t>
              </a:r>
              <a:endParaRPr lang="fr-FR" sz="1000" b="1" kern="0" dirty="0">
                <a:solidFill>
                  <a:sysClr val="windowText" lastClr="000000"/>
                </a:solidFill>
                <a:latin typeface="Candara" pitchFamily="34" charset="0"/>
              </a:endParaRPr>
            </a:p>
          </p:txBody>
        </p:sp>
        <p:pic>
          <p:nvPicPr>
            <p:cNvPr id="153" name="Picture 6" descr="C:\Documents and Settings\Paul\Local Settings\Temporary Internet Files\Content.IE5\DSU1U6MR\MCj04326470000[1]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9471773" y="8624428"/>
              <a:ext cx="1714512" cy="171451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4" name="ZoneTexte 99"/>
            <p:cNvSpPr txBox="1">
              <a:spLocks noChangeArrowheads="1"/>
            </p:cNvSpPr>
            <p:nvPr/>
          </p:nvSpPr>
          <p:spPr bwMode="auto">
            <a:xfrm>
              <a:off x="6678425" y="9226143"/>
              <a:ext cx="2653130" cy="11633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scene3d>
              <a:camera prst="obliqueTopRight"/>
              <a:lightRig rig="threePt" dir="t"/>
            </a:scene3d>
          </p:spPr>
          <p:txBody>
            <a:bodyPr wrap="square">
              <a:spAutoFit/>
            </a:bodyPr>
            <a:lstStyle/>
            <a:p>
              <a:pPr algn="r" defTabSz="290231">
                <a:defRPr/>
              </a:pPr>
              <a:r>
                <a:rPr lang="fr-FR" sz="900" b="1" kern="0" dirty="0" smtClean="0">
                  <a:solidFill>
                    <a:sysClr val="windowText" lastClr="000000"/>
                  </a:solidFill>
                  <a:latin typeface="Candara" pitchFamily="34" charset="0"/>
                </a:rPr>
                <a:t>Serveur “grille”</a:t>
              </a:r>
              <a:endParaRPr lang="fr-FR" sz="900" b="1" kern="0" dirty="0">
                <a:solidFill>
                  <a:sysClr val="windowText" lastClr="000000"/>
                </a:solidFill>
                <a:latin typeface="Candara" pitchFamily="34" charset="0"/>
              </a:endParaRPr>
            </a:p>
          </p:txBody>
        </p:sp>
        <p:sp>
          <p:nvSpPr>
            <p:cNvPr id="155" name="AutoShape 27"/>
            <p:cNvSpPr>
              <a:spLocks noChangeArrowheads="1"/>
            </p:cNvSpPr>
            <p:nvPr/>
          </p:nvSpPr>
          <p:spPr bwMode="auto">
            <a:xfrm rot="12894853" flipH="1" flipV="1">
              <a:off x="7132739" y="8351792"/>
              <a:ext cx="2813053" cy="837036"/>
            </a:xfrm>
            <a:prstGeom prst="rightArrow">
              <a:avLst/>
            </a:prstGeom>
            <a:solidFill>
              <a:sysClr val="window" lastClr="FFFFFF"/>
            </a:solidFill>
            <a:ln w="38100" cap="flat" cmpd="sng" algn="ctr">
              <a:solidFill>
                <a:srgbClr val="C0504D"/>
              </a:solidFill>
              <a:prstDash val="solid"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bliqueTopRight"/>
              <a:lightRig rig="threePt" dir="t"/>
            </a:scene3d>
          </p:spPr>
          <p:txBody>
            <a:bodyPr wrap="none" anchor="ctr"/>
            <a:lstStyle/>
            <a:p>
              <a:pPr algn="ctr" defTabSz="285435">
                <a:defRPr/>
              </a:pPr>
              <a:r>
                <a:rPr lang="fr-FR" sz="800" b="1" kern="0" dirty="0" smtClean="0">
                  <a:solidFill>
                    <a:sysClr val="windowText" lastClr="000000"/>
                  </a:solidFill>
                  <a:latin typeface="Candara" pitchFamily="34" charset="0"/>
                </a:rPr>
                <a:t>Export</a:t>
              </a:r>
              <a:endParaRPr lang="fr-FR" sz="800" b="1" kern="0" dirty="0">
                <a:solidFill>
                  <a:sysClr val="windowText" lastClr="000000"/>
                </a:solidFill>
                <a:latin typeface="Candara" pitchFamily="34" charset="0"/>
              </a:endParaRPr>
            </a:p>
          </p:txBody>
        </p:sp>
        <p:pic>
          <p:nvPicPr>
            <p:cNvPr id="157" name="Picture 2" descr="C:\Documents and Settings\Paul\Local Settings\Temporary Internet Files\Content.IE5\VR278ETY\MCj04348450000[1]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 flipH="1">
              <a:off x="6186430" y="6729384"/>
              <a:ext cx="1281109" cy="128110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8" name="Double flèche verticale 157"/>
            <p:cNvSpPr/>
            <p:nvPr/>
          </p:nvSpPr>
          <p:spPr>
            <a:xfrm rot="16590478">
              <a:off x="11600366" y="8737687"/>
              <a:ext cx="785818" cy="2397620"/>
            </a:xfrm>
            <a:prstGeom prst="upDownArrow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F79646"/>
              </a:solidFill>
              <a:prstDash val="solid"/>
            </a:ln>
            <a:effectLst/>
            <a:scene3d>
              <a:camera prst="perspectiveHeroicExtremeLeftFacing">
                <a:rot lat="0" lon="3000000" rev="21425485"/>
              </a:camera>
              <a:lightRig rig="threePt" dir="t"/>
            </a:scene3d>
          </p:spPr>
          <p:txBody>
            <a:bodyPr rtlCol="0" anchor="ctr"/>
            <a:lstStyle/>
            <a:p>
              <a:pPr algn="ctr" defTabSz="290231">
                <a:defRPr/>
              </a:pPr>
              <a:endParaRPr lang="fr-FR" sz="600" b="1" kern="0" dirty="0">
                <a:solidFill>
                  <a:sysClr val="windowText" lastClr="000000"/>
                </a:solidFill>
                <a:latin typeface="Candara" pitchFamily="34" charset="0"/>
              </a:endParaRPr>
            </a:p>
          </p:txBody>
        </p:sp>
        <p:sp>
          <p:nvSpPr>
            <p:cNvPr id="159" name="ZoneTexte 99"/>
            <p:cNvSpPr txBox="1">
              <a:spLocks noChangeArrowheads="1"/>
            </p:cNvSpPr>
            <p:nvPr/>
          </p:nvSpPr>
          <p:spPr bwMode="auto">
            <a:xfrm>
              <a:off x="13865507" y="10910444"/>
              <a:ext cx="3364132" cy="15996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scene3d>
              <a:camera prst="obliqueTopRight"/>
              <a:lightRig rig="threePt" dir="t"/>
            </a:scene3d>
          </p:spPr>
          <p:txBody>
            <a:bodyPr wrap="square">
              <a:spAutoFit/>
            </a:bodyPr>
            <a:lstStyle/>
            <a:p>
              <a:pPr algn="r" defTabSz="290231">
                <a:defRPr/>
              </a:pPr>
              <a:r>
                <a:rPr lang="fr-FR" sz="900" b="1" kern="0" dirty="0" smtClean="0">
                  <a:solidFill>
                    <a:sysClr val="windowText" lastClr="000000"/>
                  </a:solidFill>
                  <a:latin typeface="Candara" pitchFamily="34" charset="0"/>
                </a:rPr>
                <a:t>Services centraux A</a:t>
              </a:r>
              <a:r>
                <a:rPr lang="fr-FR" sz="900" b="1" kern="0" dirty="0" err="1" smtClean="0">
                  <a:solidFill>
                    <a:sysClr val="windowText" lastClr="000000"/>
                  </a:solidFill>
                  <a:latin typeface="Candara" pitchFamily="34" charset="0"/>
                </a:rPr>
                <a:t>utorité</a:t>
              </a:r>
              <a:r>
                <a:rPr lang="fr-FR" sz="900" b="1" kern="0" dirty="0" smtClean="0">
                  <a:solidFill>
                    <a:sysClr val="windowText" lastClr="000000"/>
                  </a:solidFill>
                  <a:latin typeface="Candara" pitchFamily="34" charset="0"/>
                </a:rPr>
                <a:t> de sécurité</a:t>
              </a:r>
              <a:endParaRPr lang="fr-FR" sz="900" b="1" kern="0" dirty="0">
                <a:solidFill>
                  <a:sysClr val="windowText" lastClr="000000"/>
                </a:solidFill>
                <a:latin typeface="Candara" pitchFamily="34" charset="0"/>
              </a:endParaRPr>
            </a:p>
          </p:txBody>
        </p:sp>
        <p:sp>
          <p:nvSpPr>
            <p:cNvPr id="160" name="Flèche courbée vers le haut 159"/>
            <p:cNvSpPr/>
            <p:nvPr/>
          </p:nvSpPr>
          <p:spPr>
            <a:xfrm rot="3583414" flipH="1">
              <a:off x="11182933" y="13062782"/>
              <a:ext cx="6631321" cy="1492889"/>
            </a:xfrm>
            <a:prstGeom prst="curvedUpArrow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C0504D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90231">
                <a:defRPr/>
              </a:pPr>
              <a:endParaRPr lang="fr-FR" sz="600" b="1" kern="0" dirty="0">
                <a:solidFill>
                  <a:sysClr val="windowText" lastClr="000000"/>
                </a:solidFill>
                <a:latin typeface="Candara" pitchFamily="34" charset="0"/>
              </a:endParaRPr>
            </a:p>
          </p:txBody>
        </p:sp>
        <p:sp>
          <p:nvSpPr>
            <p:cNvPr id="162" name="ZoneTexte 233"/>
            <p:cNvSpPr txBox="1">
              <a:spLocks noChangeArrowheads="1"/>
            </p:cNvSpPr>
            <p:nvPr/>
          </p:nvSpPr>
          <p:spPr bwMode="auto">
            <a:xfrm>
              <a:off x="17282266" y="15970182"/>
              <a:ext cx="2611747" cy="6786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 defTabSz="290231">
                <a:defRPr/>
              </a:pPr>
              <a:r>
                <a:rPr lang="fr-FR" sz="800" b="1" kern="0" dirty="0" smtClean="0">
                  <a:solidFill>
                    <a:sysClr val="windowText" lastClr="000000"/>
                  </a:solidFill>
                  <a:latin typeface="Candara" pitchFamily="34" charset="0"/>
                </a:rPr>
                <a:t>Carte CPS</a:t>
              </a:r>
              <a:endParaRPr lang="fr-FR" sz="800" b="1" kern="0" dirty="0">
                <a:solidFill>
                  <a:sysClr val="windowText" lastClr="000000"/>
                </a:solidFill>
                <a:latin typeface="Candara" pitchFamily="34" charset="0"/>
              </a:endParaRPr>
            </a:p>
          </p:txBody>
        </p:sp>
        <p:pic>
          <p:nvPicPr>
            <p:cNvPr id="163" name="Image 203" descr="cpsreader.png"/>
            <p:cNvPicPr>
              <a:picLocks noChangeAspect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 flipH="1">
              <a:off x="15924945" y="14541422"/>
              <a:ext cx="2759032" cy="18573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4" name="Picture 23" descr="MCj04247660000[1]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 flipH="1">
              <a:off x="14853375" y="13226594"/>
              <a:ext cx="2174584" cy="231496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6" name="AutoShape 27"/>
            <p:cNvSpPr>
              <a:spLocks noChangeArrowheads="1"/>
            </p:cNvSpPr>
            <p:nvPr/>
          </p:nvSpPr>
          <p:spPr bwMode="auto">
            <a:xfrm rot="10996687" flipH="1" flipV="1">
              <a:off x="20195449" y="10196054"/>
              <a:ext cx="3047036" cy="699281"/>
            </a:xfrm>
            <a:prstGeom prst="leftArrow">
              <a:avLst>
                <a:gd name="adj1" fmla="val 50000"/>
                <a:gd name="adj2" fmla="val 82592"/>
              </a:avLst>
            </a:prstGeom>
            <a:solidFill>
              <a:sysClr val="window" lastClr="FFFFFF"/>
            </a:solidFill>
            <a:ln w="38100" cap="flat" cmpd="sng" algn="ctr">
              <a:solidFill>
                <a:srgbClr val="C0504D"/>
              </a:solidFill>
              <a:prstDash val="solid"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bliqueTopRight"/>
              <a:lightRig rig="threePt" dir="t"/>
            </a:scene3d>
          </p:spPr>
          <p:txBody>
            <a:bodyPr wrap="none" anchor="ctr"/>
            <a:lstStyle/>
            <a:p>
              <a:pPr algn="ctr" defTabSz="285435">
                <a:defRPr/>
              </a:pPr>
              <a:r>
                <a:rPr lang="fr-FR" sz="800" b="1" kern="0" dirty="0" smtClean="0">
                  <a:solidFill>
                    <a:sysClr val="windowText" lastClr="000000"/>
                  </a:solidFill>
                  <a:latin typeface="Candara" pitchFamily="34" charset="0"/>
                </a:rPr>
                <a:t>Export</a:t>
              </a:r>
              <a:endParaRPr lang="fr-FR" sz="800" b="1" kern="0" dirty="0">
                <a:solidFill>
                  <a:sysClr val="windowText" lastClr="000000"/>
                </a:solidFill>
                <a:latin typeface="Candara" pitchFamily="34" charset="0"/>
              </a:endParaRPr>
            </a:p>
          </p:txBody>
        </p:sp>
        <p:pic>
          <p:nvPicPr>
            <p:cNvPr id="167" name="Picture 2" descr="C:\Documents and Settings\Paul\Local Settings\Temporary Internet Files\Content.IE5\VR278ETY\MCj04348450000[1]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 flipH="1">
              <a:off x="22749717" y="9772211"/>
              <a:ext cx="1281109" cy="128110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8" name="ZoneTexte 112"/>
            <p:cNvSpPr txBox="1">
              <a:spLocks noChangeArrowheads="1"/>
            </p:cNvSpPr>
            <p:nvPr/>
          </p:nvSpPr>
          <p:spPr bwMode="auto">
            <a:xfrm rot="1790726">
              <a:off x="6518356" y="11373734"/>
              <a:ext cx="3994323" cy="6786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defTabSz="290231">
                <a:defRPr/>
              </a:pPr>
              <a:r>
                <a:rPr lang="fr-FR" sz="800" b="1" i="1" kern="0" dirty="0" smtClean="0">
                  <a:solidFill>
                    <a:sysClr val="windowText" lastClr="000000"/>
                  </a:solidFill>
                  <a:latin typeface="Calibri" pitchFamily="34" charset="0"/>
                </a:rPr>
                <a:t>Limite physique du réseau</a:t>
              </a:r>
              <a:endParaRPr lang="fr-FR" sz="800" b="1" i="1" kern="0" dirty="0">
                <a:solidFill>
                  <a:sysClr val="windowText" lastClr="000000"/>
                </a:solidFill>
                <a:latin typeface="Calibri" pitchFamily="34" charset="0"/>
              </a:endParaRPr>
            </a:p>
          </p:txBody>
        </p:sp>
        <p:sp>
          <p:nvSpPr>
            <p:cNvPr id="170" name="Croix 169"/>
            <p:cNvSpPr/>
            <p:nvPr/>
          </p:nvSpPr>
          <p:spPr bwMode="auto">
            <a:xfrm>
              <a:off x="19965943" y="7800179"/>
              <a:ext cx="540000" cy="540000"/>
            </a:xfrm>
            <a:prstGeom prst="plus">
              <a:avLst>
                <a:gd name="adj" fmla="val 38099"/>
              </a:avLst>
            </a:prstGeom>
            <a:solidFill>
              <a:srgbClr val="C00000"/>
            </a:solidFill>
            <a:ln>
              <a:noFill/>
              <a:headEnd type="none" w="med" len="med"/>
              <a:tailEnd type="none" w="med" len="med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isometricOffAxis2Left">
                <a:rot lat="1080000" lon="360000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142596" fontAlgn="base">
                <a:lnSpc>
                  <a:spcPct val="87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endParaRPr lang="fr-FR" sz="600" dirty="0" smtClean="0">
                <a:solidFill>
                  <a:schemeClr val="bg1"/>
                </a:solidFill>
                <a:latin typeface="Arial" charset="0"/>
              </a:endParaRPr>
            </a:p>
          </p:txBody>
        </p:sp>
        <p:sp>
          <p:nvSpPr>
            <p:cNvPr id="171" name="Croix 170"/>
            <p:cNvSpPr/>
            <p:nvPr/>
          </p:nvSpPr>
          <p:spPr bwMode="auto">
            <a:xfrm>
              <a:off x="22956044" y="10326212"/>
              <a:ext cx="540000" cy="540000"/>
            </a:xfrm>
            <a:prstGeom prst="plus">
              <a:avLst>
                <a:gd name="adj" fmla="val 38099"/>
              </a:avLst>
            </a:prstGeom>
            <a:solidFill>
              <a:srgbClr val="C00000"/>
            </a:solidFill>
            <a:ln>
              <a:noFill/>
              <a:headEnd type="none" w="med" len="med"/>
              <a:tailEnd type="none" w="med" len="med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isometricOffAxis2Left">
                <a:rot lat="1080000" lon="360000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142596" fontAlgn="base">
                <a:lnSpc>
                  <a:spcPct val="87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endParaRPr lang="fr-FR" sz="600" dirty="0" smtClean="0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47" name="Croix 46"/>
          <p:cNvSpPr/>
          <p:nvPr/>
        </p:nvSpPr>
        <p:spPr bwMode="auto">
          <a:xfrm>
            <a:off x="2031983" y="2305065"/>
            <a:ext cx="171429" cy="171429"/>
          </a:xfrm>
          <a:prstGeom prst="plus">
            <a:avLst>
              <a:gd name="adj" fmla="val 38099"/>
            </a:avLst>
          </a:prstGeom>
          <a:solidFill>
            <a:srgbClr val="C00000"/>
          </a:solidFill>
          <a:ln>
            <a:noFill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isometricOffAxis2Left">
              <a:rot lat="1080000" lon="360000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142596" fontAlgn="base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fr-FR" sz="600" dirty="0" smtClean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49" name="ZoneTexte 48"/>
          <p:cNvSpPr txBox="1"/>
          <p:nvPr/>
        </p:nvSpPr>
        <p:spPr>
          <a:xfrm>
            <a:off x="3732887" y="4313470"/>
            <a:ext cx="771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b="1" dirty="0" smtClean="0">
                <a:latin typeface="Candara" pitchFamily="34" charset="0"/>
              </a:rPr>
              <a:t>Requêtes  </a:t>
            </a:r>
          </a:p>
          <a:p>
            <a:r>
              <a:rPr lang="fr-FR" sz="900" b="1" dirty="0" smtClean="0">
                <a:latin typeface="Candara" pitchFamily="34" charset="0"/>
              </a:rPr>
              <a:t>Statistiques</a:t>
            </a:r>
          </a:p>
        </p:txBody>
      </p:sp>
      <p:pic>
        <p:nvPicPr>
          <p:cNvPr id="1027" name="Picture 3" descr="C:\Documents and Settings\Utilisateur\Local Settings\Temporary Internet Files\Content.IE5\2Q4MZJZS\MC900432626[1].png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5637901" y="4064004"/>
            <a:ext cx="638024" cy="638024"/>
          </a:xfrm>
          <a:prstGeom prst="rect">
            <a:avLst/>
          </a:prstGeom>
          <a:noFill/>
        </p:spPr>
      </p:pic>
      <p:sp>
        <p:nvSpPr>
          <p:cNvPr id="50" name="ZoneTexte 49"/>
          <p:cNvSpPr txBox="1"/>
          <p:nvPr/>
        </p:nvSpPr>
        <p:spPr>
          <a:xfrm>
            <a:off x="5887367" y="4676330"/>
            <a:ext cx="96853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900" dirty="0" smtClean="0">
                <a:latin typeface="Candara" pitchFamily="34" charset="0"/>
              </a:rPr>
              <a:t>Épidémiologiste</a:t>
            </a:r>
            <a:endParaRPr lang="fr-FR" sz="900" dirty="0">
              <a:latin typeface="Candara" pitchFamily="34" charset="0"/>
            </a:endParaRPr>
          </a:p>
        </p:txBody>
      </p:sp>
      <p:pic>
        <p:nvPicPr>
          <p:cNvPr id="48" name="Picture 2" descr="C:\partage\présentation\ca-rsca\CPS001.tif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 rot="920062">
            <a:off x="5316093" y="5126944"/>
            <a:ext cx="453437" cy="28575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4097877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171"/>
          <p:cNvGrpSpPr/>
          <p:nvPr/>
        </p:nvGrpSpPr>
        <p:grpSpPr>
          <a:xfrm>
            <a:off x="897790" y="923615"/>
            <a:ext cx="7603299" cy="4807891"/>
            <a:chOff x="2828039" y="2909388"/>
            <a:chExt cx="23950391" cy="15144856"/>
          </a:xfrm>
        </p:grpSpPr>
        <p:sp>
          <p:nvSpPr>
            <p:cNvPr id="131" name="Rectangle à coins arrondis 130"/>
            <p:cNvSpPr/>
            <p:nvPr/>
          </p:nvSpPr>
          <p:spPr bwMode="auto">
            <a:xfrm rot="21421678">
              <a:off x="7257195" y="2909388"/>
              <a:ext cx="13787534" cy="15144856"/>
            </a:xfrm>
            <a:prstGeom prst="roundRect">
              <a:avLst/>
            </a:prstGeom>
            <a:blipFill>
              <a:blip r:embed="rId2" cstate="print"/>
              <a:stretch>
                <a:fillRect/>
              </a:stretch>
            </a:blipFill>
            <a:ln w="9525" cap="flat" cmpd="sng" algn="ctr">
              <a:solidFill>
                <a:srgbClr val="4F81BD">
                  <a:shade val="50000"/>
                </a:srgbClr>
              </a:solidFill>
              <a:prstDash val="dash"/>
            </a:ln>
            <a:effectLst/>
            <a:scene3d>
              <a:camera prst="isometricOffAxis1Top"/>
              <a:lightRig rig="threePt" dir="t"/>
            </a:scene3d>
          </p:spPr>
          <p:txBody>
            <a:bodyPr lIns="72000" anchor="ctr"/>
            <a:lstStyle/>
            <a:p>
              <a:pPr defTabSz="285435">
                <a:defRPr/>
              </a:pPr>
              <a:endParaRPr lang="fr-FR" sz="600" b="1" i="1" kern="0" dirty="0">
                <a:solidFill>
                  <a:sysClr val="windowText" lastClr="000000"/>
                </a:solidFill>
                <a:latin typeface="Candara" pitchFamily="34" charset="0"/>
              </a:endParaRPr>
            </a:p>
          </p:txBody>
        </p:sp>
        <p:sp>
          <p:nvSpPr>
            <p:cNvPr id="132" name="AutoShape 5"/>
            <p:cNvSpPr>
              <a:spLocks noChangeArrowheads="1"/>
            </p:cNvSpPr>
            <p:nvPr/>
          </p:nvSpPr>
          <p:spPr bwMode="auto">
            <a:xfrm>
              <a:off x="15329689" y="5695470"/>
              <a:ext cx="7626355" cy="4786346"/>
            </a:xfrm>
            <a:prstGeom prst="flowChartAlternateProcess">
              <a:avLst/>
            </a:prstGeom>
            <a:noFill/>
            <a:ln w="19050" cap="flat" cmpd="sng" algn="ctr">
              <a:solidFill>
                <a:srgbClr val="4F81BD"/>
              </a:solidFill>
              <a:prstDash val="solid"/>
              <a:headEnd/>
              <a:tailEnd/>
            </a:ln>
            <a:effectLst/>
            <a:scene3d>
              <a:camera prst="isometricOffAxis1Top"/>
              <a:lightRig rig="threePt" dir="t"/>
            </a:scene3d>
          </p:spPr>
          <p:txBody>
            <a:bodyPr wrap="none" anchor="ctr"/>
            <a:lstStyle/>
            <a:p>
              <a:pPr algn="ctr" defTabSz="285435">
                <a:defRPr/>
              </a:pPr>
              <a:endParaRPr lang="fr-FR" sz="1400" b="1" kern="0" dirty="0">
                <a:solidFill>
                  <a:sysClr val="windowText" lastClr="000000"/>
                </a:solidFill>
                <a:latin typeface="Candara" pitchFamily="34" charset="0"/>
              </a:endParaRPr>
            </a:p>
          </p:txBody>
        </p:sp>
        <p:sp>
          <p:nvSpPr>
            <p:cNvPr id="133" name="Bouée 132"/>
            <p:cNvSpPr/>
            <p:nvPr/>
          </p:nvSpPr>
          <p:spPr>
            <a:xfrm>
              <a:off x="13055507" y="8910180"/>
              <a:ext cx="3060000" cy="3060000"/>
            </a:xfrm>
            <a:prstGeom prst="donut">
              <a:avLst>
                <a:gd name="adj" fmla="val 7410"/>
              </a:avLst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  <a:scene3d>
              <a:camera prst="isometricOffAxis1Top"/>
              <a:lightRig rig="threePt" dir="t"/>
            </a:scene3d>
          </p:spPr>
          <p:txBody>
            <a:bodyPr rtlCol="0" anchor="ctr"/>
            <a:lstStyle/>
            <a:p>
              <a:pPr algn="ctr" defTabSz="290231">
                <a:defRPr/>
              </a:pPr>
              <a:endParaRPr lang="fr-FR" sz="600" b="1" kern="0" dirty="0">
                <a:solidFill>
                  <a:sysClr val="windowText" lastClr="000000"/>
                </a:solidFill>
                <a:latin typeface="Candara" pitchFamily="34" charset="0"/>
              </a:endParaRPr>
            </a:p>
          </p:txBody>
        </p:sp>
        <p:sp>
          <p:nvSpPr>
            <p:cNvPr id="134" name="Bouée 133"/>
            <p:cNvSpPr/>
            <p:nvPr/>
          </p:nvSpPr>
          <p:spPr>
            <a:xfrm>
              <a:off x="13505507" y="9360180"/>
              <a:ext cx="2160000" cy="2160000"/>
            </a:xfrm>
            <a:prstGeom prst="donut">
              <a:avLst>
                <a:gd name="adj" fmla="val 9474"/>
              </a:avLst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  <a:scene3d>
              <a:camera prst="isometricOffAxis1Top"/>
              <a:lightRig rig="threePt" dir="t"/>
            </a:scene3d>
          </p:spPr>
          <p:txBody>
            <a:bodyPr rtlCol="0" anchor="ctr"/>
            <a:lstStyle/>
            <a:p>
              <a:pPr algn="ctr" defTabSz="290231">
                <a:defRPr/>
              </a:pPr>
              <a:endParaRPr lang="fr-FR" sz="600" b="1" kern="0" dirty="0">
                <a:solidFill>
                  <a:sysClr val="windowText" lastClr="000000"/>
                </a:solidFill>
                <a:latin typeface="Candara" pitchFamily="34" charset="0"/>
              </a:endParaRPr>
            </a:p>
          </p:txBody>
        </p:sp>
        <p:sp>
          <p:nvSpPr>
            <p:cNvPr id="135" name="Bouée 134"/>
            <p:cNvSpPr/>
            <p:nvPr/>
          </p:nvSpPr>
          <p:spPr>
            <a:xfrm>
              <a:off x="13865507" y="9720180"/>
              <a:ext cx="1440000" cy="1440000"/>
            </a:xfrm>
            <a:prstGeom prst="donut">
              <a:avLst>
                <a:gd name="adj" fmla="val 9474"/>
              </a:avLst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  <a:scene3d>
              <a:camera prst="isometricOffAxis1Top"/>
              <a:lightRig rig="threePt" dir="t"/>
            </a:scene3d>
          </p:spPr>
          <p:txBody>
            <a:bodyPr rtlCol="0" anchor="ctr"/>
            <a:lstStyle/>
            <a:p>
              <a:pPr algn="ctr" defTabSz="290231">
                <a:defRPr/>
              </a:pPr>
              <a:endParaRPr lang="fr-FR" sz="600" b="1" kern="0" dirty="0">
                <a:solidFill>
                  <a:sysClr val="windowText" lastClr="000000"/>
                </a:solidFill>
                <a:latin typeface="Candara" pitchFamily="34" charset="0"/>
              </a:endParaRPr>
            </a:p>
          </p:txBody>
        </p:sp>
        <p:pic>
          <p:nvPicPr>
            <p:cNvPr id="136" name="Picture 2" descr="C:\Documents and Settings\Paul\Local Settings\Temporary Internet Files\Content.IE5\F277Q1E1\MCj04339400000[1]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3698449" y="8981618"/>
              <a:ext cx="1714512" cy="1714512"/>
            </a:xfrm>
            <a:prstGeom prst="rect">
              <a:avLst/>
            </a:prstGeom>
            <a:noFill/>
          </p:spPr>
        </p:pic>
        <p:sp>
          <p:nvSpPr>
            <p:cNvPr id="137" name="ZoneTexte 98"/>
            <p:cNvSpPr txBox="1">
              <a:spLocks noChangeArrowheads="1"/>
            </p:cNvSpPr>
            <p:nvPr/>
          </p:nvSpPr>
          <p:spPr bwMode="auto">
            <a:xfrm>
              <a:off x="20902045" y="7440140"/>
              <a:ext cx="2725972" cy="11633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scene3d>
              <a:camera prst="obliqueTopRight"/>
              <a:lightRig rig="threePt" dir="t"/>
            </a:scene3d>
          </p:spPr>
          <p:txBody>
            <a:bodyPr wrap="square">
              <a:spAutoFit/>
            </a:bodyPr>
            <a:lstStyle/>
            <a:p>
              <a:pPr defTabSz="290231">
                <a:defRPr/>
              </a:pPr>
              <a:r>
                <a:rPr lang="fr-FR" sz="900" b="1" kern="0" dirty="0" smtClean="0">
                  <a:solidFill>
                    <a:sysClr val="windowText" lastClr="000000"/>
                  </a:solidFill>
                  <a:latin typeface="Candara" pitchFamily="34" charset="0"/>
                </a:rPr>
                <a:t>Serveur d’application</a:t>
              </a:r>
              <a:endParaRPr lang="fr-FR" sz="900" b="1" kern="0" dirty="0">
                <a:solidFill>
                  <a:sysClr val="windowText" lastClr="000000"/>
                </a:solidFill>
                <a:latin typeface="Candara" pitchFamily="34" charset="0"/>
              </a:endParaRPr>
            </a:p>
          </p:txBody>
        </p:sp>
        <p:sp>
          <p:nvSpPr>
            <p:cNvPr id="138" name="AutoShape 5"/>
            <p:cNvSpPr>
              <a:spLocks noChangeArrowheads="1"/>
            </p:cNvSpPr>
            <p:nvPr/>
          </p:nvSpPr>
          <p:spPr bwMode="auto">
            <a:xfrm>
              <a:off x="19839807" y="6552726"/>
              <a:ext cx="3348062" cy="776294"/>
            </a:xfrm>
            <a:prstGeom prst="flowChartAlternateProcess">
              <a:avLst/>
            </a:prstGeom>
            <a:solidFill>
              <a:sysClr val="window" lastClr="FFFFFF"/>
            </a:solidFill>
            <a:ln w="19050" cap="flat" cmpd="sng" algn="ctr">
              <a:solidFill>
                <a:srgbClr val="4F81BD"/>
              </a:solidFill>
              <a:prstDash val="solid"/>
              <a:headEnd/>
              <a:tailEnd/>
            </a:ln>
            <a:effectLst/>
            <a:scene3d>
              <a:camera prst="perspectiveContrastingLeftFacing"/>
              <a:lightRig rig="threePt" dir="t"/>
            </a:scene3d>
          </p:spPr>
          <p:txBody>
            <a:bodyPr wrap="none" anchor="ctr"/>
            <a:lstStyle/>
            <a:p>
              <a:pPr algn="ctr" defTabSz="285435">
                <a:defRPr/>
              </a:pPr>
              <a:r>
                <a:rPr lang="fr-FR" sz="1000" b="1" kern="0" dirty="0" smtClean="0">
                  <a:solidFill>
                    <a:sysClr val="windowText" lastClr="000000"/>
                  </a:solidFill>
                  <a:latin typeface="Candara" pitchFamily="34" charset="0"/>
                </a:rPr>
                <a:t>Laboratoire ACP</a:t>
              </a:r>
              <a:endParaRPr lang="fr-FR" sz="1000" b="1" kern="0" dirty="0">
                <a:solidFill>
                  <a:sysClr val="windowText" lastClr="000000"/>
                </a:solidFill>
                <a:latin typeface="Candara" pitchFamily="34" charset="0"/>
              </a:endParaRPr>
            </a:p>
          </p:txBody>
        </p:sp>
        <p:sp>
          <p:nvSpPr>
            <p:cNvPr id="139" name="AutoShape 27"/>
            <p:cNvSpPr>
              <a:spLocks noChangeArrowheads="1"/>
            </p:cNvSpPr>
            <p:nvPr/>
          </p:nvSpPr>
          <p:spPr bwMode="auto">
            <a:xfrm rot="10996687" flipH="1" flipV="1">
              <a:off x="17337250" y="7710843"/>
              <a:ext cx="3047036" cy="699281"/>
            </a:xfrm>
            <a:prstGeom prst="leftArrow">
              <a:avLst>
                <a:gd name="adj1" fmla="val 50000"/>
                <a:gd name="adj2" fmla="val 82592"/>
              </a:avLst>
            </a:prstGeom>
            <a:solidFill>
              <a:sysClr val="window" lastClr="FFFFFF"/>
            </a:solidFill>
            <a:ln w="38100" cap="flat" cmpd="sng" algn="ctr">
              <a:solidFill>
                <a:srgbClr val="C0504D"/>
              </a:solidFill>
              <a:prstDash val="solid"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bliqueTopRight"/>
              <a:lightRig rig="threePt" dir="t"/>
            </a:scene3d>
          </p:spPr>
          <p:txBody>
            <a:bodyPr wrap="none" anchor="ctr"/>
            <a:lstStyle/>
            <a:p>
              <a:pPr algn="ctr" defTabSz="285435">
                <a:defRPr/>
              </a:pPr>
              <a:r>
                <a:rPr lang="fr-FR" sz="800" b="1" kern="0" dirty="0" smtClean="0">
                  <a:solidFill>
                    <a:sysClr val="windowText" lastClr="000000"/>
                  </a:solidFill>
                  <a:latin typeface="Candara" pitchFamily="34" charset="0"/>
                </a:rPr>
                <a:t>Export</a:t>
              </a:r>
              <a:endParaRPr lang="fr-FR" sz="800" b="1" kern="0" dirty="0">
                <a:solidFill>
                  <a:sysClr val="windowText" lastClr="000000"/>
                </a:solidFill>
                <a:latin typeface="Candara" pitchFamily="34" charset="0"/>
              </a:endParaRPr>
            </a:p>
          </p:txBody>
        </p:sp>
        <p:pic>
          <p:nvPicPr>
            <p:cNvPr id="140" name="Picture 6" descr="C:\Documents and Settings\Paul\Local Settings\Temporary Internet Files\Content.IE5\DSU1U6MR\MCj04326470000[1]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6044069" y="6981353"/>
              <a:ext cx="1714512" cy="17145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41" name="ZoneTexte 99"/>
            <p:cNvSpPr txBox="1">
              <a:spLocks noChangeArrowheads="1"/>
            </p:cNvSpPr>
            <p:nvPr/>
          </p:nvSpPr>
          <p:spPr bwMode="auto">
            <a:xfrm>
              <a:off x="14176770" y="6075727"/>
              <a:ext cx="2744447" cy="11633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scene3d>
              <a:camera prst="obliqueTopRight"/>
              <a:lightRig rig="threePt" dir="t"/>
            </a:scene3d>
          </p:spPr>
          <p:txBody>
            <a:bodyPr wrap="square">
              <a:spAutoFit/>
            </a:bodyPr>
            <a:lstStyle/>
            <a:p>
              <a:pPr algn="r" defTabSz="290231">
                <a:defRPr/>
              </a:pPr>
              <a:r>
                <a:rPr lang="fr-FR" sz="900" b="1" kern="0" dirty="0" smtClean="0">
                  <a:solidFill>
                    <a:sysClr val="windowText" lastClr="000000"/>
                  </a:solidFill>
                  <a:latin typeface="Candara" pitchFamily="34" charset="0"/>
                </a:rPr>
                <a:t>Serveur “grille”</a:t>
              </a:r>
              <a:endParaRPr lang="fr-FR" sz="900" b="1" kern="0" dirty="0">
                <a:solidFill>
                  <a:sysClr val="windowText" lastClr="000000"/>
                </a:solidFill>
                <a:latin typeface="Candara" pitchFamily="34" charset="0"/>
              </a:endParaRPr>
            </a:p>
          </p:txBody>
        </p:sp>
        <p:sp>
          <p:nvSpPr>
            <p:cNvPr id="142" name="AutoShape 5"/>
            <p:cNvSpPr>
              <a:spLocks noChangeArrowheads="1"/>
            </p:cNvSpPr>
            <p:nvPr/>
          </p:nvSpPr>
          <p:spPr bwMode="auto">
            <a:xfrm>
              <a:off x="18391999" y="8124362"/>
              <a:ext cx="7626355" cy="4786346"/>
            </a:xfrm>
            <a:prstGeom prst="flowChartAlternateProcess">
              <a:avLst/>
            </a:prstGeom>
            <a:noFill/>
            <a:ln w="19050" cap="flat" cmpd="sng" algn="ctr">
              <a:solidFill>
                <a:srgbClr val="4F81BD"/>
              </a:solidFill>
              <a:prstDash val="solid"/>
              <a:headEnd/>
              <a:tailEnd/>
            </a:ln>
            <a:effectLst/>
            <a:scene3d>
              <a:camera prst="isometricOffAxis1Top"/>
              <a:lightRig rig="threePt" dir="t"/>
            </a:scene3d>
          </p:spPr>
          <p:txBody>
            <a:bodyPr wrap="none" anchor="ctr"/>
            <a:lstStyle/>
            <a:p>
              <a:pPr algn="ctr" defTabSz="285435">
                <a:defRPr/>
              </a:pPr>
              <a:endParaRPr lang="fr-FR" sz="1400" b="1" kern="0" dirty="0">
                <a:solidFill>
                  <a:sysClr val="windowText" lastClr="000000"/>
                </a:solidFill>
                <a:latin typeface="Candara" pitchFamily="34" charset="0"/>
              </a:endParaRPr>
            </a:p>
          </p:txBody>
        </p:sp>
        <p:sp>
          <p:nvSpPr>
            <p:cNvPr id="143" name="ZoneTexte 98"/>
            <p:cNvSpPr txBox="1">
              <a:spLocks noChangeArrowheads="1"/>
            </p:cNvSpPr>
            <p:nvPr/>
          </p:nvSpPr>
          <p:spPr bwMode="auto">
            <a:xfrm>
              <a:off x="23998388" y="9888411"/>
              <a:ext cx="2780042" cy="11633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scene3d>
              <a:camera prst="obliqueTopRight"/>
              <a:lightRig rig="threePt" dir="t"/>
            </a:scene3d>
          </p:spPr>
          <p:txBody>
            <a:bodyPr wrap="square">
              <a:spAutoFit/>
            </a:bodyPr>
            <a:lstStyle/>
            <a:p>
              <a:pPr defTabSz="290231">
                <a:defRPr/>
              </a:pPr>
              <a:r>
                <a:rPr lang="fr-FR" sz="900" b="1" kern="0" dirty="0" smtClean="0">
                  <a:solidFill>
                    <a:sysClr val="windowText" lastClr="000000"/>
                  </a:solidFill>
                  <a:latin typeface="Candara" pitchFamily="34" charset="0"/>
                </a:rPr>
                <a:t>Serveur d’application</a:t>
              </a:r>
              <a:endParaRPr lang="fr-FR" sz="900" b="1" kern="0" dirty="0">
                <a:solidFill>
                  <a:sysClr val="windowText" lastClr="000000"/>
                </a:solidFill>
                <a:latin typeface="Candara" pitchFamily="34" charset="0"/>
              </a:endParaRPr>
            </a:p>
          </p:txBody>
        </p:sp>
        <p:sp>
          <p:nvSpPr>
            <p:cNvPr id="144" name="AutoShape 5"/>
            <p:cNvSpPr>
              <a:spLocks noChangeArrowheads="1"/>
            </p:cNvSpPr>
            <p:nvPr/>
          </p:nvSpPr>
          <p:spPr bwMode="auto">
            <a:xfrm>
              <a:off x="22749717" y="8991142"/>
              <a:ext cx="3348062" cy="776294"/>
            </a:xfrm>
            <a:prstGeom prst="flowChartAlternateProcess">
              <a:avLst/>
            </a:prstGeom>
            <a:solidFill>
              <a:sysClr val="window" lastClr="FFFFFF"/>
            </a:solidFill>
            <a:ln w="19050" cap="flat" cmpd="sng" algn="ctr">
              <a:solidFill>
                <a:srgbClr val="4F81BD"/>
              </a:solidFill>
              <a:prstDash val="solid"/>
              <a:headEnd/>
              <a:tailEnd/>
            </a:ln>
            <a:effectLst/>
            <a:scene3d>
              <a:camera prst="perspectiveContrastingLeftFacing"/>
              <a:lightRig rig="threePt" dir="t"/>
            </a:scene3d>
          </p:spPr>
          <p:txBody>
            <a:bodyPr wrap="none" anchor="ctr"/>
            <a:lstStyle/>
            <a:p>
              <a:pPr algn="ctr" defTabSz="285435">
                <a:defRPr/>
              </a:pPr>
              <a:r>
                <a:rPr lang="fr-FR" sz="1000" b="1" kern="0" dirty="0" smtClean="0">
                  <a:solidFill>
                    <a:sysClr val="windowText" lastClr="000000"/>
                  </a:solidFill>
                  <a:latin typeface="Candara" pitchFamily="34" charset="0"/>
                </a:rPr>
                <a:t>Laboratoire ACP</a:t>
              </a:r>
              <a:endParaRPr lang="fr-FR" sz="1000" b="1" kern="0" dirty="0">
                <a:solidFill>
                  <a:sysClr val="windowText" lastClr="000000"/>
                </a:solidFill>
                <a:latin typeface="Candara" pitchFamily="34" charset="0"/>
              </a:endParaRPr>
            </a:p>
          </p:txBody>
        </p:sp>
        <p:pic>
          <p:nvPicPr>
            <p:cNvPr id="145" name="Picture 6" descr="C:\Documents and Settings\Paul\Local Settings\Temporary Internet Files\Content.IE5\DSU1U6MR\MCj04326470000[1]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8749189" y="9410246"/>
              <a:ext cx="1714512" cy="17145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46" name="ZoneTexte 99"/>
            <p:cNvSpPr txBox="1">
              <a:spLocks noChangeArrowheads="1"/>
            </p:cNvSpPr>
            <p:nvPr/>
          </p:nvSpPr>
          <p:spPr bwMode="auto">
            <a:xfrm>
              <a:off x="18902394" y="8776083"/>
              <a:ext cx="2723222" cy="11633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scene3d>
              <a:camera prst="obliqueTopRight"/>
              <a:lightRig rig="threePt" dir="t"/>
            </a:scene3d>
          </p:spPr>
          <p:txBody>
            <a:bodyPr wrap="square">
              <a:spAutoFit/>
            </a:bodyPr>
            <a:lstStyle/>
            <a:p>
              <a:pPr algn="r" defTabSz="290231">
                <a:defRPr/>
              </a:pPr>
              <a:r>
                <a:rPr lang="fr-FR" sz="900" b="1" kern="0" dirty="0" smtClean="0">
                  <a:solidFill>
                    <a:sysClr val="windowText" lastClr="000000"/>
                  </a:solidFill>
                  <a:latin typeface="Candara" pitchFamily="34" charset="0"/>
                </a:rPr>
                <a:t>Serveur “grille”</a:t>
              </a:r>
              <a:endParaRPr lang="fr-FR" sz="900" b="1" kern="0" dirty="0">
                <a:solidFill>
                  <a:sysClr val="windowText" lastClr="000000"/>
                </a:solidFill>
                <a:latin typeface="Candara" pitchFamily="34" charset="0"/>
              </a:endParaRPr>
            </a:p>
          </p:txBody>
        </p:sp>
        <p:pic>
          <p:nvPicPr>
            <p:cNvPr id="147" name="Picture 2" descr="C:\Documents and Settings\Paul\Local Settings\Temporary Internet Files\Content.IE5\VR278ETY\MCj04348450000[1]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 flipH="1">
              <a:off x="19758845" y="7343319"/>
              <a:ext cx="1281109" cy="128110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48" name="Double flèche verticale 147"/>
            <p:cNvSpPr/>
            <p:nvPr/>
          </p:nvSpPr>
          <p:spPr>
            <a:xfrm rot="5227580">
              <a:off x="17130752" y="9164596"/>
              <a:ext cx="785818" cy="2737543"/>
            </a:xfrm>
            <a:prstGeom prst="upDownArrow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F79646"/>
              </a:solidFill>
              <a:prstDash val="solid"/>
            </a:ln>
            <a:effectLst/>
            <a:scene3d>
              <a:camera prst="perspectiveHeroicExtremeLeftFacing"/>
              <a:lightRig rig="threePt" dir="t"/>
            </a:scene3d>
          </p:spPr>
          <p:txBody>
            <a:bodyPr rtlCol="0" anchor="ctr"/>
            <a:lstStyle/>
            <a:p>
              <a:pPr algn="ctr" defTabSz="290231">
                <a:defRPr/>
              </a:pPr>
              <a:endParaRPr lang="fr-FR" sz="600" b="1" kern="0" dirty="0">
                <a:solidFill>
                  <a:sysClr val="windowText" lastClr="000000"/>
                </a:solidFill>
                <a:latin typeface="Candara" pitchFamily="34" charset="0"/>
              </a:endParaRPr>
            </a:p>
          </p:txBody>
        </p:sp>
        <p:sp>
          <p:nvSpPr>
            <p:cNvPr id="149" name="Double flèche verticale 148"/>
            <p:cNvSpPr/>
            <p:nvPr/>
          </p:nvSpPr>
          <p:spPr>
            <a:xfrm rot="1903406">
              <a:off x="15506359" y="7785106"/>
              <a:ext cx="785818" cy="2525580"/>
            </a:xfrm>
            <a:prstGeom prst="upDownArrow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F79646"/>
              </a:solidFill>
              <a:prstDash val="solid"/>
            </a:ln>
            <a:effectLst/>
            <a:scene3d>
              <a:camera prst="perspectiveRelaxedModerately">
                <a:rot lat="19800000" lon="1200000" rev="0"/>
              </a:camera>
              <a:lightRig rig="threePt" dir="t"/>
            </a:scene3d>
          </p:spPr>
          <p:txBody>
            <a:bodyPr rtlCol="0" anchor="ctr"/>
            <a:lstStyle/>
            <a:p>
              <a:pPr algn="ctr" defTabSz="290231">
                <a:defRPr/>
              </a:pPr>
              <a:endParaRPr lang="fr-FR" sz="600" b="1" kern="0" dirty="0">
                <a:solidFill>
                  <a:sysClr val="windowText" lastClr="000000"/>
                </a:solidFill>
                <a:latin typeface="Candara" pitchFamily="34" charset="0"/>
              </a:endParaRPr>
            </a:p>
          </p:txBody>
        </p:sp>
        <p:sp>
          <p:nvSpPr>
            <p:cNvPr id="150" name="AutoShape 5"/>
            <p:cNvSpPr>
              <a:spLocks noChangeArrowheads="1"/>
            </p:cNvSpPr>
            <p:nvPr/>
          </p:nvSpPr>
          <p:spPr bwMode="auto">
            <a:xfrm rot="21411749">
              <a:off x="5471245" y="3480892"/>
              <a:ext cx="4500594" cy="10858576"/>
            </a:xfrm>
            <a:prstGeom prst="flowChartAlternateProcess">
              <a:avLst/>
            </a:prstGeom>
            <a:noFill/>
            <a:ln w="19050" cap="flat" cmpd="sng" algn="ctr">
              <a:solidFill>
                <a:srgbClr val="92D050"/>
              </a:solidFill>
              <a:prstDash val="solid"/>
              <a:headEnd/>
              <a:tailEnd/>
            </a:ln>
            <a:effectLst/>
            <a:scene3d>
              <a:camera prst="isometricOffAxis1Top"/>
              <a:lightRig rig="threePt" dir="t"/>
            </a:scene3d>
          </p:spPr>
          <p:txBody>
            <a:bodyPr wrap="none" anchor="ctr"/>
            <a:lstStyle/>
            <a:p>
              <a:pPr algn="ctr" defTabSz="285435">
                <a:defRPr/>
              </a:pPr>
              <a:endParaRPr lang="fr-FR" sz="1400" b="1" kern="0" dirty="0">
                <a:solidFill>
                  <a:sysClr val="windowText" lastClr="000000"/>
                </a:solidFill>
                <a:latin typeface="Candara" pitchFamily="34" charset="0"/>
              </a:endParaRPr>
            </a:p>
          </p:txBody>
        </p:sp>
        <p:sp>
          <p:nvSpPr>
            <p:cNvPr id="151" name="ZoneTexte 98"/>
            <p:cNvSpPr txBox="1">
              <a:spLocks noChangeArrowheads="1"/>
            </p:cNvSpPr>
            <p:nvPr/>
          </p:nvSpPr>
          <p:spPr bwMode="auto">
            <a:xfrm>
              <a:off x="4275464" y="7790133"/>
              <a:ext cx="2686052" cy="11633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scene3d>
              <a:camera prst="obliqueTopRight"/>
              <a:lightRig rig="threePt" dir="t"/>
            </a:scene3d>
          </p:spPr>
          <p:txBody>
            <a:bodyPr wrap="square">
              <a:spAutoFit/>
            </a:bodyPr>
            <a:lstStyle/>
            <a:p>
              <a:pPr algn="r" defTabSz="290231">
                <a:defRPr/>
              </a:pPr>
              <a:r>
                <a:rPr lang="fr-FR" sz="900" b="1" kern="0" dirty="0" smtClean="0">
                  <a:solidFill>
                    <a:sysClr val="windowText" lastClr="000000"/>
                  </a:solidFill>
                  <a:latin typeface="Candara" pitchFamily="34" charset="0"/>
                </a:rPr>
                <a:t>Serveur d’application</a:t>
              </a:r>
              <a:endParaRPr lang="fr-FR" sz="900" b="1" kern="0" dirty="0">
                <a:solidFill>
                  <a:sysClr val="windowText" lastClr="000000"/>
                </a:solidFill>
                <a:latin typeface="Candara" pitchFamily="34" charset="0"/>
              </a:endParaRPr>
            </a:p>
          </p:txBody>
        </p:sp>
        <p:sp>
          <p:nvSpPr>
            <p:cNvPr id="152" name="AutoShape 5"/>
            <p:cNvSpPr>
              <a:spLocks noChangeArrowheads="1"/>
            </p:cNvSpPr>
            <p:nvPr/>
          </p:nvSpPr>
          <p:spPr bwMode="auto">
            <a:xfrm>
              <a:off x="2828039" y="7124230"/>
              <a:ext cx="3776690" cy="776294"/>
            </a:xfrm>
            <a:prstGeom prst="flowChartAlternateProcess">
              <a:avLst/>
            </a:prstGeom>
            <a:solidFill>
              <a:sysClr val="window" lastClr="FFFFFF"/>
            </a:solidFill>
            <a:ln w="19050" cap="flat" cmpd="sng" algn="ctr">
              <a:solidFill>
                <a:srgbClr val="92D050"/>
              </a:solidFill>
              <a:prstDash val="solid"/>
              <a:headEnd/>
              <a:tailEnd/>
            </a:ln>
            <a:effectLst/>
            <a:scene3d>
              <a:camera prst="perspectiveContrastingRightFacing"/>
              <a:lightRig rig="threePt" dir="t"/>
            </a:scene3d>
          </p:spPr>
          <p:txBody>
            <a:bodyPr wrap="none" anchor="ctr"/>
            <a:lstStyle/>
            <a:p>
              <a:pPr algn="ctr" defTabSz="285435">
                <a:defRPr/>
              </a:pPr>
              <a:r>
                <a:rPr lang="fr-FR" sz="1000" b="1" kern="0" dirty="0" smtClean="0">
                  <a:solidFill>
                    <a:sysClr val="windowText" lastClr="000000"/>
                  </a:solidFill>
                  <a:latin typeface="Candara" pitchFamily="34" charset="0"/>
                </a:rPr>
                <a:t>Dépistage organisé</a:t>
              </a:r>
              <a:endParaRPr lang="fr-FR" sz="1000" b="1" kern="0" dirty="0">
                <a:solidFill>
                  <a:sysClr val="windowText" lastClr="000000"/>
                </a:solidFill>
                <a:latin typeface="Candara" pitchFamily="34" charset="0"/>
              </a:endParaRPr>
            </a:p>
          </p:txBody>
        </p:sp>
        <p:pic>
          <p:nvPicPr>
            <p:cNvPr id="153" name="Picture 6" descr="C:\Documents and Settings\Paul\Local Settings\Temporary Internet Files\Content.IE5\DSU1U6MR\MCj04326470000[1]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9471773" y="8624428"/>
              <a:ext cx="1714512" cy="17145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54" name="ZoneTexte 99"/>
            <p:cNvSpPr txBox="1">
              <a:spLocks noChangeArrowheads="1"/>
            </p:cNvSpPr>
            <p:nvPr/>
          </p:nvSpPr>
          <p:spPr bwMode="auto">
            <a:xfrm>
              <a:off x="7015668" y="9672387"/>
              <a:ext cx="2653132" cy="11633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scene3d>
              <a:camera prst="obliqueTopRight"/>
              <a:lightRig rig="threePt" dir="t"/>
            </a:scene3d>
          </p:spPr>
          <p:txBody>
            <a:bodyPr wrap="square">
              <a:spAutoFit/>
            </a:bodyPr>
            <a:lstStyle/>
            <a:p>
              <a:pPr algn="r" defTabSz="290231">
                <a:defRPr/>
              </a:pPr>
              <a:r>
                <a:rPr lang="fr-FR" sz="900" b="1" kern="0" dirty="0" smtClean="0">
                  <a:solidFill>
                    <a:sysClr val="windowText" lastClr="000000"/>
                  </a:solidFill>
                  <a:latin typeface="Candara" pitchFamily="34" charset="0"/>
                </a:rPr>
                <a:t>Serveur “grille”</a:t>
              </a:r>
              <a:endParaRPr lang="fr-FR" sz="900" b="1" kern="0" dirty="0">
                <a:solidFill>
                  <a:sysClr val="windowText" lastClr="000000"/>
                </a:solidFill>
                <a:latin typeface="Candara" pitchFamily="34" charset="0"/>
              </a:endParaRPr>
            </a:p>
          </p:txBody>
        </p:sp>
        <p:sp>
          <p:nvSpPr>
            <p:cNvPr id="155" name="AutoShape 27"/>
            <p:cNvSpPr>
              <a:spLocks noChangeArrowheads="1"/>
            </p:cNvSpPr>
            <p:nvPr/>
          </p:nvSpPr>
          <p:spPr bwMode="auto">
            <a:xfrm rot="12894853" flipH="1" flipV="1">
              <a:off x="6949344" y="8294119"/>
              <a:ext cx="3014586" cy="837036"/>
            </a:xfrm>
            <a:prstGeom prst="leftRightArrow">
              <a:avLst/>
            </a:prstGeom>
            <a:solidFill>
              <a:sysClr val="window" lastClr="FFFFFF"/>
            </a:solidFill>
            <a:ln w="38100" cap="flat" cmpd="sng" algn="ctr">
              <a:solidFill>
                <a:srgbClr val="C0504D"/>
              </a:solidFill>
              <a:prstDash val="solid"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bliqueTopRight"/>
              <a:lightRig rig="threePt" dir="t"/>
            </a:scene3d>
          </p:spPr>
          <p:txBody>
            <a:bodyPr wrap="none" anchor="ctr"/>
            <a:lstStyle/>
            <a:p>
              <a:pPr algn="ctr" defTabSz="285435">
                <a:defRPr/>
              </a:pPr>
              <a:r>
                <a:rPr lang="fr-FR" sz="800" b="1" kern="0" dirty="0" smtClean="0">
                  <a:solidFill>
                    <a:sysClr val="windowText" lastClr="000000"/>
                  </a:solidFill>
                  <a:latin typeface="Candara" pitchFamily="34" charset="0"/>
                </a:rPr>
                <a:t>Import/Export</a:t>
              </a:r>
              <a:endParaRPr lang="fr-FR" sz="800" b="1" kern="0" dirty="0">
                <a:solidFill>
                  <a:sysClr val="windowText" lastClr="000000"/>
                </a:solidFill>
                <a:latin typeface="Candara" pitchFamily="34" charset="0"/>
              </a:endParaRPr>
            </a:p>
          </p:txBody>
        </p:sp>
        <p:sp>
          <p:nvSpPr>
            <p:cNvPr id="156" name="ZoneTexte 242"/>
            <p:cNvSpPr txBox="1">
              <a:spLocks noChangeArrowheads="1"/>
            </p:cNvSpPr>
            <p:nvPr/>
          </p:nvSpPr>
          <p:spPr bwMode="auto">
            <a:xfrm>
              <a:off x="13125184" y="12918500"/>
              <a:ext cx="2232824" cy="106644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 defTabSz="290231">
                <a:defRPr/>
              </a:pPr>
              <a:r>
                <a:rPr lang="fr-FR" sz="800" b="1" kern="0" dirty="0" smtClean="0">
                  <a:solidFill>
                    <a:sysClr val="windowText" lastClr="000000"/>
                  </a:solidFill>
                  <a:latin typeface="Candara" pitchFamily="34" charset="0"/>
                </a:rPr>
                <a:t>Certificat</a:t>
              </a:r>
            </a:p>
            <a:p>
              <a:pPr algn="ctr" defTabSz="290231">
                <a:defRPr/>
              </a:pPr>
              <a:r>
                <a:rPr lang="fr-FR" sz="800" b="1" kern="0" dirty="0" smtClean="0">
                  <a:solidFill>
                    <a:sysClr val="windowText" lastClr="000000"/>
                  </a:solidFill>
                  <a:latin typeface="Candara" pitchFamily="34" charset="0"/>
                </a:rPr>
                <a:t>X509</a:t>
              </a:r>
              <a:endParaRPr lang="fr-FR" sz="800" b="1" kern="0" dirty="0">
                <a:solidFill>
                  <a:sysClr val="windowText" lastClr="000000"/>
                </a:solidFill>
                <a:latin typeface="Candara" pitchFamily="34" charset="0"/>
              </a:endParaRPr>
            </a:p>
          </p:txBody>
        </p:sp>
        <p:pic>
          <p:nvPicPr>
            <p:cNvPr id="157" name="Picture 2" descr="C:\Documents and Settings\Paul\Local Settings\Temporary Internet Files\Content.IE5\VR278ETY\MCj04348450000[1]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 flipH="1">
              <a:off x="6185625" y="6695602"/>
              <a:ext cx="1281109" cy="128110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58" name="Double flèche verticale 157"/>
            <p:cNvSpPr/>
            <p:nvPr/>
          </p:nvSpPr>
          <p:spPr>
            <a:xfrm rot="16590478">
              <a:off x="11600366" y="8737687"/>
              <a:ext cx="785818" cy="2397620"/>
            </a:xfrm>
            <a:prstGeom prst="upDownArrow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F79646"/>
              </a:solidFill>
              <a:prstDash val="solid"/>
            </a:ln>
            <a:effectLst/>
            <a:scene3d>
              <a:camera prst="perspectiveHeroicExtremeLeftFacing">
                <a:rot lat="0" lon="3000000" rev="21425485"/>
              </a:camera>
              <a:lightRig rig="threePt" dir="t"/>
            </a:scene3d>
          </p:spPr>
          <p:txBody>
            <a:bodyPr rtlCol="0" anchor="ctr"/>
            <a:lstStyle/>
            <a:p>
              <a:pPr algn="ctr" defTabSz="290231">
                <a:defRPr/>
              </a:pPr>
              <a:endParaRPr lang="fr-FR" sz="600" b="1" kern="0" dirty="0">
                <a:solidFill>
                  <a:sysClr val="windowText" lastClr="000000"/>
                </a:solidFill>
                <a:latin typeface="Candara" pitchFamily="34" charset="0"/>
              </a:endParaRPr>
            </a:p>
          </p:txBody>
        </p:sp>
        <p:sp>
          <p:nvSpPr>
            <p:cNvPr id="159" name="ZoneTexte 99"/>
            <p:cNvSpPr txBox="1">
              <a:spLocks noChangeArrowheads="1"/>
            </p:cNvSpPr>
            <p:nvPr/>
          </p:nvSpPr>
          <p:spPr bwMode="auto">
            <a:xfrm>
              <a:off x="13865506" y="10910444"/>
              <a:ext cx="3364131" cy="15996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scene3d>
              <a:camera prst="obliqueTopRight"/>
              <a:lightRig rig="threePt" dir="t"/>
            </a:scene3d>
          </p:spPr>
          <p:txBody>
            <a:bodyPr wrap="square">
              <a:spAutoFit/>
            </a:bodyPr>
            <a:lstStyle/>
            <a:p>
              <a:pPr algn="r" defTabSz="290231">
                <a:defRPr/>
              </a:pPr>
              <a:r>
                <a:rPr lang="fr-FR" sz="900" b="1" kern="0" dirty="0" smtClean="0">
                  <a:solidFill>
                    <a:sysClr val="windowText" lastClr="000000"/>
                  </a:solidFill>
                  <a:latin typeface="Candara" pitchFamily="34" charset="0"/>
                </a:rPr>
                <a:t>Services centraux A</a:t>
              </a:r>
              <a:r>
                <a:rPr lang="fr-FR" sz="900" b="1" kern="0" dirty="0" err="1" smtClean="0">
                  <a:solidFill>
                    <a:sysClr val="windowText" lastClr="000000"/>
                  </a:solidFill>
                  <a:latin typeface="Candara" pitchFamily="34" charset="0"/>
                </a:rPr>
                <a:t>utorité</a:t>
              </a:r>
              <a:r>
                <a:rPr lang="fr-FR" sz="900" b="1" kern="0" dirty="0" smtClean="0">
                  <a:solidFill>
                    <a:sysClr val="windowText" lastClr="000000"/>
                  </a:solidFill>
                  <a:latin typeface="Candara" pitchFamily="34" charset="0"/>
                </a:rPr>
                <a:t> de sécurité</a:t>
              </a:r>
              <a:endParaRPr lang="fr-FR" sz="900" b="1" kern="0" dirty="0">
                <a:solidFill>
                  <a:sysClr val="windowText" lastClr="000000"/>
                </a:solidFill>
                <a:latin typeface="Candara" pitchFamily="34" charset="0"/>
              </a:endParaRPr>
            </a:p>
          </p:txBody>
        </p:sp>
        <p:sp>
          <p:nvSpPr>
            <p:cNvPr id="160" name="Flèche courbée vers le haut 159"/>
            <p:cNvSpPr/>
            <p:nvPr/>
          </p:nvSpPr>
          <p:spPr>
            <a:xfrm rot="3583414" flipH="1">
              <a:off x="11182933" y="13062782"/>
              <a:ext cx="6631321" cy="1492889"/>
            </a:xfrm>
            <a:prstGeom prst="curvedUpArrow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C0504D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90231">
                <a:defRPr/>
              </a:pPr>
              <a:endParaRPr lang="fr-FR" sz="600" b="1" kern="0" dirty="0">
                <a:solidFill>
                  <a:sysClr val="windowText" lastClr="000000"/>
                </a:solidFill>
                <a:latin typeface="Candara" pitchFamily="34" charset="0"/>
              </a:endParaRPr>
            </a:p>
          </p:txBody>
        </p:sp>
        <p:pic>
          <p:nvPicPr>
            <p:cNvPr id="161" name="Picture 24" descr="MCj04339370000[1]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17274019" y="12521738"/>
              <a:ext cx="2628244" cy="24567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62" name="ZoneTexte 233"/>
            <p:cNvSpPr txBox="1">
              <a:spLocks noChangeArrowheads="1"/>
            </p:cNvSpPr>
            <p:nvPr/>
          </p:nvSpPr>
          <p:spPr bwMode="auto">
            <a:xfrm>
              <a:off x="17282267" y="15970182"/>
              <a:ext cx="2611747" cy="106644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 defTabSz="290231">
                <a:defRPr/>
              </a:pPr>
              <a:r>
                <a:rPr lang="fr-FR" sz="800" b="1" kern="0" dirty="0" smtClean="0">
                  <a:solidFill>
                    <a:sysClr val="windowText" lastClr="000000"/>
                  </a:solidFill>
                  <a:latin typeface="Candara" pitchFamily="34" charset="0"/>
                </a:rPr>
                <a:t>Carte CPS du médecin</a:t>
              </a:r>
              <a:endParaRPr lang="fr-FR" sz="800" b="1" kern="0" dirty="0">
                <a:solidFill>
                  <a:sysClr val="windowText" lastClr="000000"/>
                </a:solidFill>
                <a:latin typeface="Candara" pitchFamily="34" charset="0"/>
              </a:endParaRPr>
            </a:p>
          </p:txBody>
        </p:sp>
        <p:pic>
          <p:nvPicPr>
            <p:cNvPr id="163" name="Image 203" descr="cpsreader.png"/>
            <p:cNvPicPr>
              <a:picLocks noChangeAspect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 flipH="1">
              <a:off x="15924945" y="14541422"/>
              <a:ext cx="2759032" cy="18573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64" name="Picture 23" descr="MCj04247660000[1]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 flipH="1">
              <a:off x="14853375" y="13226594"/>
              <a:ext cx="2174584" cy="23149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65" name="Image 164" descr="cps.png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1856249">
              <a:off x="15924490" y="15434727"/>
              <a:ext cx="1521760" cy="975181"/>
            </a:xfrm>
            <a:prstGeom prst="rect">
              <a:avLst/>
            </a:prstGeom>
          </p:spPr>
        </p:pic>
        <p:sp>
          <p:nvSpPr>
            <p:cNvPr id="166" name="AutoShape 27"/>
            <p:cNvSpPr>
              <a:spLocks noChangeArrowheads="1"/>
            </p:cNvSpPr>
            <p:nvPr/>
          </p:nvSpPr>
          <p:spPr bwMode="auto">
            <a:xfrm rot="10996687" flipH="1" flipV="1">
              <a:off x="20195449" y="10196054"/>
              <a:ext cx="3047036" cy="699281"/>
            </a:xfrm>
            <a:prstGeom prst="leftArrow">
              <a:avLst>
                <a:gd name="adj1" fmla="val 50000"/>
                <a:gd name="adj2" fmla="val 82592"/>
              </a:avLst>
            </a:prstGeom>
            <a:solidFill>
              <a:sysClr val="window" lastClr="FFFFFF"/>
            </a:solidFill>
            <a:ln w="38100" cap="flat" cmpd="sng" algn="ctr">
              <a:solidFill>
                <a:srgbClr val="C0504D"/>
              </a:solidFill>
              <a:prstDash val="solid"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bliqueTopRight"/>
              <a:lightRig rig="threePt" dir="t"/>
            </a:scene3d>
          </p:spPr>
          <p:txBody>
            <a:bodyPr wrap="none" anchor="ctr"/>
            <a:lstStyle/>
            <a:p>
              <a:pPr algn="ctr" defTabSz="285435">
                <a:defRPr/>
              </a:pPr>
              <a:r>
                <a:rPr lang="fr-FR" sz="800" b="1" kern="0" dirty="0" smtClean="0">
                  <a:solidFill>
                    <a:sysClr val="windowText" lastClr="000000"/>
                  </a:solidFill>
                  <a:latin typeface="Candara" pitchFamily="34" charset="0"/>
                </a:rPr>
                <a:t>Export</a:t>
              </a:r>
              <a:endParaRPr lang="fr-FR" sz="800" b="1" kern="0" dirty="0">
                <a:solidFill>
                  <a:sysClr val="windowText" lastClr="000000"/>
                </a:solidFill>
                <a:latin typeface="Candara" pitchFamily="34" charset="0"/>
              </a:endParaRPr>
            </a:p>
          </p:txBody>
        </p:sp>
        <p:pic>
          <p:nvPicPr>
            <p:cNvPr id="167" name="Picture 2" descr="C:\Documents and Settings\Paul\Local Settings\Temporary Internet Files\Content.IE5\VR278ETY\MCj04348450000[1]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 flipH="1">
              <a:off x="22749717" y="9772211"/>
              <a:ext cx="1281109" cy="128110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68" name="ZoneTexte 112"/>
            <p:cNvSpPr txBox="1">
              <a:spLocks noChangeArrowheads="1"/>
            </p:cNvSpPr>
            <p:nvPr/>
          </p:nvSpPr>
          <p:spPr bwMode="auto">
            <a:xfrm rot="1790726">
              <a:off x="6485129" y="11373734"/>
              <a:ext cx="4060775" cy="6786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defTabSz="290231">
                <a:defRPr/>
              </a:pPr>
              <a:r>
                <a:rPr lang="fr-FR" sz="800" b="1" i="1" kern="0" dirty="0" smtClean="0">
                  <a:solidFill>
                    <a:sysClr val="windowText" lastClr="000000"/>
                  </a:solidFill>
                  <a:latin typeface="Calibri" pitchFamily="34" charset="0"/>
                </a:rPr>
                <a:t>Limite physique du réseau</a:t>
              </a:r>
              <a:endParaRPr lang="fr-FR" sz="800" b="1" i="1" kern="0" dirty="0">
                <a:solidFill>
                  <a:sysClr val="windowText" lastClr="000000"/>
                </a:solidFill>
                <a:latin typeface="Calibri" pitchFamily="34" charset="0"/>
              </a:endParaRPr>
            </a:p>
          </p:txBody>
        </p:sp>
        <p:pic>
          <p:nvPicPr>
            <p:cNvPr id="169" name="Picture 4" descr="C:\Documents and Settings\Paul\Local Settings\Temporary Internet Files\Content.IE5\VR278ETY\MCj04325930000[2].png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13414684" y="13649011"/>
              <a:ext cx="1257300" cy="12573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70" name="Croix 169"/>
            <p:cNvSpPr/>
            <p:nvPr/>
          </p:nvSpPr>
          <p:spPr bwMode="auto">
            <a:xfrm>
              <a:off x="19965943" y="7800179"/>
              <a:ext cx="540000" cy="540000"/>
            </a:xfrm>
            <a:prstGeom prst="plus">
              <a:avLst>
                <a:gd name="adj" fmla="val 38099"/>
              </a:avLst>
            </a:prstGeom>
            <a:solidFill>
              <a:srgbClr val="C00000"/>
            </a:solidFill>
            <a:ln>
              <a:noFill/>
              <a:headEnd type="none" w="med" len="med"/>
              <a:tailEnd type="none" w="med" len="med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isometricOffAxis2Left">
                <a:rot lat="1080000" lon="360000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142596" fontAlgn="base">
                <a:lnSpc>
                  <a:spcPct val="87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endParaRPr lang="fr-FR" sz="600" dirty="0" smtClean="0">
                <a:solidFill>
                  <a:schemeClr val="bg1"/>
                </a:solidFill>
                <a:latin typeface="Arial" charset="0"/>
              </a:endParaRPr>
            </a:p>
          </p:txBody>
        </p:sp>
        <p:sp>
          <p:nvSpPr>
            <p:cNvPr id="171" name="Croix 170"/>
            <p:cNvSpPr/>
            <p:nvPr/>
          </p:nvSpPr>
          <p:spPr bwMode="auto">
            <a:xfrm>
              <a:off x="22956044" y="10326212"/>
              <a:ext cx="540000" cy="540000"/>
            </a:xfrm>
            <a:prstGeom prst="plus">
              <a:avLst>
                <a:gd name="adj" fmla="val 38099"/>
              </a:avLst>
            </a:prstGeom>
            <a:solidFill>
              <a:srgbClr val="C00000"/>
            </a:solidFill>
            <a:ln>
              <a:noFill/>
              <a:headEnd type="none" w="med" len="med"/>
              <a:tailEnd type="none" w="med" len="med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isometricOffAxis2Left">
                <a:rot lat="1080000" lon="360000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142596" fontAlgn="base">
                <a:lnSpc>
                  <a:spcPct val="87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endParaRPr lang="fr-FR" sz="600" dirty="0" smtClean="0">
                <a:solidFill>
                  <a:schemeClr val="bg1"/>
                </a:solidFill>
                <a:latin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409787762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174</TotalTime>
  <Words>514</Words>
  <Application>Microsoft Office PowerPoint</Application>
  <PresentationFormat>Affichage à l'écran (4:3)</PresentationFormat>
  <Paragraphs>229</Paragraphs>
  <Slides>9</Slides>
  <Notes>0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9</vt:i4>
      </vt:variant>
    </vt:vector>
  </HeadingPairs>
  <TitlesOfParts>
    <vt:vector size="10" baseType="lpstr">
      <vt:lpstr>Thème Office</vt:lpstr>
      <vt:lpstr>Diapositive 1</vt:lpstr>
      <vt:lpstr>Diapositive 2</vt:lpstr>
      <vt:lpstr>Diapositive 3</vt:lpstr>
      <vt:lpstr>Diapositive 4</vt:lpstr>
      <vt:lpstr>Diapositive 5</vt:lpstr>
      <vt:lpstr>Diapositive 6</vt:lpstr>
      <vt:lpstr>Diapositive 7</vt:lpstr>
      <vt:lpstr>Diapositive 8</vt:lpstr>
      <vt:lpstr>Diapositive 9</vt:lpstr>
    </vt:vector>
  </TitlesOfParts>
  <Company>L.P.C. CLERMONT-FERRAND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Diapositive 1</dc:title>
  <dc:creator>Utilisateur</dc:creator>
  <cp:lastModifiedBy>Utilisateur</cp:lastModifiedBy>
  <cp:revision>35</cp:revision>
  <dcterms:created xsi:type="dcterms:W3CDTF">2011-07-01T13:17:33Z</dcterms:created>
  <dcterms:modified xsi:type="dcterms:W3CDTF">2011-09-02T07:54:23Z</dcterms:modified>
</cp:coreProperties>
</file>